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  <p:sldMasterId id="2147483837" r:id="rId2"/>
  </p:sldMasterIdLst>
  <p:sldIdLst>
    <p:sldId id="256" r:id="rId3"/>
    <p:sldId id="261" r:id="rId4"/>
    <p:sldId id="276" r:id="rId5"/>
    <p:sldId id="277" r:id="rId6"/>
    <p:sldId id="257" r:id="rId7"/>
    <p:sldId id="262" r:id="rId8"/>
    <p:sldId id="267" r:id="rId9"/>
    <p:sldId id="274" r:id="rId10"/>
    <p:sldId id="275" r:id="rId11"/>
    <p:sldId id="258" r:id="rId12"/>
    <p:sldId id="264" r:id="rId13"/>
    <p:sldId id="278" r:id="rId14"/>
    <p:sldId id="270" r:id="rId15"/>
    <p:sldId id="271" r:id="rId16"/>
    <p:sldId id="268" r:id="rId17"/>
    <p:sldId id="263" r:id="rId18"/>
    <p:sldId id="265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5348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927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5534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75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79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36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14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67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11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7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0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753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62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9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40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0603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35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3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31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7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66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916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3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2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2593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5975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6876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1601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A57D8BF-6B6D-4678-AE45-1C5BC979643B}" type="datetimeFigureOut">
              <a:rPr lang="he-IL" smtClean="0"/>
              <a:t>כ"ד/סיון/תש"פ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2E9FF71-618D-4E40-A573-70D27CCF8B2B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9046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adlock-lock-locked-admin-15468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ixabay.com/en/key-grey-gray-symbol-sign-unlock-25004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48.png"/><Relationship Id="rId39" Type="http://schemas.openxmlformats.org/officeDocument/2006/relationships/image" Target="../media/image61.png"/><Relationship Id="rId21" Type="http://schemas.openxmlformats.org/officeDocument/2006/relationships/image" Target="../media/image34.png"/><Relationship Id="rId34" Type="http://schemas.openxmlformats.org/officeDocument/2006/relationships/image" Target="../media/image56.png"/><Relationship Id="rId42" Type="http://schemas.openxmlformats.org/officeDocument/2006/relationships/image" Target="../media/image64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1.png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35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2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3.png"/><Relationship Id="rId31" Type="http://schemas.openxmlformats.org/officeDocument/2006/relationships/image" Target="../media/image53.png"/><Relationship Id="rId4" Type="http://schemas.openxmlformats.org/officeDocument/2006/relationships/image" Target="../media/image250.png"/><Relationship Id="rId9" Type="http://schemas.openxmlformats.org/officeDocument/2006/relationships/image" Target="../media/image31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43" Type="http://schemas.openxmlformats.org/officeDocument/2006/relationships/image" Target="../media/image65.png"/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ubble-soap-bubble-ball-about-blue-1841301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onlygfx.com/hand-drawn-arrows-png-image-transparent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oid_Studi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oid_Studi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lligangroupinc.com/improve-cyber-security-cost-effectivly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004A8D91-8BAB-4AE1-BB16-58A3520F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9141" b="15859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8BDB535-1AE1-4EFC-BD37-BB638DEB8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577" y="1032483"/>
            <a:ext cx="10408024" cy="2982360"/>
          </a:xfrm>
        </p:spPr>
        <p:txBody>
          <a:bodyPr>
            <a:normAutofit/>
          </a:bodyPr>
          <a:lstStyle/>
          <a:p>
            <a:pPr algn="ctr"/>
            <a:r>
              <a:rPr lang="en-GB" sz="7200" dirty="0"/>
              <a:t>Data Security &amp; Cryptology</a:t>
            </a:r>
            <a:endParaRPr lang="he-IL" sz="72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4B17314-8F6A-48F6-95A6-122969FE6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507" y="2586317"/>
            <a:ext cx="8108164" cy="842683"/>
          </a:xfrm>
        </p:spPr>
        <p:txBody>
          <a:bodyPr>
            <a:noAutofit/>
          </a:bodyPr>
          <a:lstStyle/>
          <a:p>
            <a:pPr algn="ctr" rtl="0"/>
            <a:r>
              <a:rPr lang="en-US" sz="4800" dirty="0"/>
              <a:t>Encrypted Messaging System</a:t>
            </a:r>
            <a:endParaRPr lang="he-IL" sz="48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2ACB9A8-B2FC-410A-9CC0-FE8377E31E41}"/>
              </a:ext>
            </a:extLst>
          </p:cNvPr>
          <p:cNvSpPr txBox="1"/>
          <p:nvPr/>
        </p:nvSpPr>
        <p:spPr>
          <a:xfrm>
            <a:off x="0" y="5568677"/>
            <a:ext cx="12191999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GB" sz="2600" dirty="0"/>
              <a:t>Presenters: Or </a:t>
            </a:r>
            <a:r>
              <a:rPr lang="en-GB" sz="2600" dirty="0" err="1"/>
              <a:t>Magogi</a:t>
            </a:r>
            <a:r>
              <a:rPr lang="en-GB" sz="2600" dirty="0"/>
              <a:t>, Liron David, Oriel </a:t>
            </a:r>
            <a:r>
              <a:rPr lang="en-GB" sz="2600" dirty="0" err="1"/>
              <a:t>Gilo</a:t>
            </a:r>
            <a:r>
              <a:rPr lang="en-GB" sz="2600" dirty="0"/>
              <a:t>, Naor </a:t>
            </a:r>
            <a:r>
              <a:rPr lang="en-GB" sz="2600" dirty="0" err="1"/>
              <a:t>Ohana</a:t>
            </a:r>
            <a:r>
              <a:rPr lang="en-GB" sz="2600" dirty="0"/>
              <a:t> </a:t>
            </a:r>
            <a:endParaRPr lang="he-IL" sz="2600" dirty="0"/>
          </a:p>
        </p:txBody>
      </p:sp>
    </p:spTree>
    <p:extLst>
      <p:ext uri="{BB962C8B-B14F-4D97-AF65-F5344CB8AC3E}">
        <p14:creationId xmlns:p14="http://schemas.microsoft.com/office/powerpoint/2010/main" val="342760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E58E3C-CF04-44E1-9BCA-FA79A0AA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257953" cy="4351338"/>
          </a:xfrm>
        </p:spPr>
        <p:txBody>
          <a:bodyPr/>
          <a:lstStyle/>
          <a:p>
            <a:pPr algn="l" rtl="0"/>
            <a:r>
              <a:rPr lang="en-GB" dirty="0"/>
              <a:t>Triple-DES  (Data Encryption Standard) with CBC chaining mode</a:t>
            </a:r>
          </a:p>
          <a:p>
            <a:pPr algn="l" rtl="0"/>
            <a:endParaRPr lang="en-GB" dirty="0"/>
          </a:p>
          <a:p>
            <a:pPr algn="l" rtl="0"/>
            <a:r>
              <a:rPr lang="en-GB" dirty="0"/>
              <a:t>RSA</a:t>
            </a:r>
          </a:p>
          <a:p>
            <a:pPr algn="l" rtl="0"/>
            <a:endParaRPr lang="en-GB" dirty="0"/>
          </a:p>
          <a:p>
            <a:pPr algn="l" rtl="0"/>
            <a:r>
              <a:rPr lang="en-GB" dirty="0"/>
              <a:t>Digital Signature</a:t>
            </a:r>
          </a:p>
        </p:txBody>
      </p:sp>
      <p:pic>
        <p:nvPicPr>
          <p:cNvPr id="5" name="תמונה 4" descr="תמונה שמכילה מקורה, ישיבה, צהוב, קטן&#10;&#10;התיאור נוצר באופן אוטומטי">
            <a:extLst>
              <a:ext uri="{FF2B5EF4-FFF2-40B4-BE49-F238E27FC236}">
                <a16:creationId xmlns:a16="http://schemas.microsoft.com/office/drawing/2014/main" id="{B391394B-BE36-4604-861A-9C59CE570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62407" y="2981325"/>
            <a:ext cx="3060794" cy="329412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1F098D2-9D01-4476-A32E-6229EA810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3201" y="1690688"/>
            <a:ext cx="2630599" cy="2581275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9F1E724A-24E2-43C0-9FDB-E28B907C71E6}"/>
              </a:ext>
            </a:extLst>
          </p:cNvPr>
          <p:cNvSpPr txBox="1">
            <a:spLocks/>
          </p:cNvSpPr>
          <p:nvPr/>
        </p:nvSpPr>
        <p:spPr>
          <a:xfrm>
            <a:off x="9810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dirty="0"/>
              <a:t>Cryptographic System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658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חץ: מכופף למעלה 150">
            <a:extLst>
              <a:ext uri="{FF2B5EF4-FFF2-40B4-BE49-F238E27FC236}">
                <a16:creationId xmlns:a16="http://schemas.microsoft.com/office/drawing/2014/main" id="{0DEE071A-1D50-47AC-BBDD-285747532495}"/>
              </a:ext>
            </a:extLst>
          </p:cNvPr>
          <p:cNvSpPr/>
          <p:nvPr/>
        </p:nvSpPr>
        <p:spPr>
          <a:xfrm flipH="1">
            <a:off x="3670806" y="4477559"/>
            <a:ext cx="960419" cy="68620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חץ: מכופף למעלה 7">
            <a:extLst>
              <a:ext uri="{FF2B5EF4-FFF2-40B4-BE49-F238E27FC236}">
                <a16:creationId xmlns:a16="http://schemas.microsoft.com/office/drawing/2014/main" id="{05523AC5-1584-4EB8-871E-B7BA1F0459C5}"/>
              </a:ext>
            </a:extLst>
          </p:cNvPr>
          <p:cNvSpPr/>
          <p:nvPr/>
        </p:nvSpPr>
        <p:spPr>
          <a:xfrm>
            <a:off x="5727959" y="2160867"/>
            <a:ext cx="781328" cy="30232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מלבן 117">
            <a:extLst>
              <a:ext uri="{FF2B5EF4-FFF2-40B4-BE49-F238E27FC236}">
                <a16:creationId xmlns:a16="http://schemas.microsoft.com/office/drawing/2014/main" id="{CB6F5582-5232-4273-9224-B23DF1A52728}"/>
              </a:ext>
            </a:extLst>
          </p:cNvPr>
          <p:cNvSpPr/>
          <p:nvPr/>
        </p:nvSpPr>
        <p:spPr>
          <a:xfrm rot="5400000">
            <a:off x="9706574" y="1426396"/>
            <a:ext cx="685468" cy="273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8" name="תמונה 57" descr="תמונה שמכילה אלקטרוניקה, טלפון סלולרי, צג, מקורה&#10;&#10;התיאור נוצר באופן אוטומטי">
            <a:extLst>
              <a:ext uri="{FF2B5EF4-FFF2-40B4-BE49-F238E27FC236}">
                <a16:creationId xmlns:a16="http://schemas.microsoft.com/office/drawing/2014/main" id="{5EB7AB9F-1FCC-454A-BD9B-90C28D54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3" y="2332510"/>
            <a:ext cx="2449142" cy="2341488"/>
          </a:xfrm>
          <a:prstGeom prst="rect">
            <a:avLst/>
          </a:prstGeom>
        </p:spPr>
      </p:pic>
      <p:sp>
        <p:nvSpPr>
          <p:cNvPr id="64" name="מלבן 63">
            <a:extLst>
              <a:ext uri="{FF2B5EF4-FFF2-40B4-BE49-F238E27FC236}">
                <a16:creationId xmlns:a16="http://schemas.microsoft.com/office/drawing/2014/main" id="{53DBF79C-38AD-4547-AC49-0490128F44B3}"/>
              </a:ext>
            </a:extLst>
          </p:cNvPr>
          <p:cNvSpPr/>
          <p:nvPr/>
        </p:nvSpPr>
        <p:spPr>
          <a:xfrm rot="5400000">
            <a:off x="3857212" y="1558840"/>
            <a:ext cx="685468" cy="2738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חץ: למטה 35">
            <a:extLst>
              <a:ext uri="{FF2B5EF4-FFF2-40B4-BE49-F238E27FC236}">
                <a16:creationId xmlns:a16="http://schemas.microsoft.com/office/drawing/2014/main" id="{5AB8E6B3-8904-4C18-AAD8-73C99A44C362}"/>
              </a:ext>
            </a:extLst>
          </p:cNvPr>
          <p:cNvSpPr/>
          <p:nvPr/>
        </p:nvSpPr>
        <p:spPr>
          <a:xfrm>
            <a:off x="2002915" y="2220465"/>
            <a:ext cx="340143" cy="221121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26" name="תמונה 25" descr="תמונה שמכילה אלקטרוניקה, טלפון סלולרי, צג, מקורה&#10;&#10;התיאור נוצר באופן אוטומטי">
            <a:extLst>
              <a:ext uri="{FF2B5EF4-FFF2-40B4-BE49-F238E27FC236}">
                <a16:creationId xmlns:a16="http://schemas.microsoft.com/office/drawing/2014/main" id="{CE44FF8A-9074-4C05-B294-3470F98DB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553" y="801421"/>
            <a:ext cx="2449142" cy="2341488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6776A7E5-8F93-4537-A82A-09991F958E6B}"/>
              </a:ext>
            </a:extLst>
          </p:cNvPr>
          <p:cNvSpPr txBox="1"/>
          <p:nvPr/>
        </p:nvSpPr>
        <p:spPr>
          <a:xfrm>
            <a:off x="1111976" y="3078335"/>
            <a:ext cx="104927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 err="1"/>
              <a:t>privateKey</a:t>
            </a:r>
            <a:r>
              <a:rPr lang="en-GB" sz="1400" dirty="0"/>
              <a:t>,</a:t>
            </a:r>
          </a:p>
          <a:p>
            <a:r>
              <a:rPr lang="en-GB" sz="1400" dirty="0" err="1"/>
              <a:t>publicKey</a:t>
            </a:r>
            <a:r>
              <a:rPr lang="en-GB" sz="1400" dirty="0"/>
              <a:t>,</a:t>
            </a:r>
          </a:p>
          <a:p>
            <a:r>
              <a:rPr lang="en-GB" sz="1400" dirty="0" err="1"/>
              <a:t>chat</a:t>
            </a:r>
            <a:r>
              <a:rPr lang="en-GB" sz="1400" i="1" dirty="0" err="1"/>
              <a:t>ID</a:t>
            </a:r>
            <a:endParaRPr lang="he-IL" sz="1400" dirty="0"/>
          </a:p>
        </p:txBody>
      </p:sp>
      <p:sp>
        <p:nvSpPr>
          <p:cNvPr id="34" name="חץ: ימינה 33">
            <a:extLst>
              <a:ext uri="{FF2B5EF4-FFF2-40B4-BE49-F238E27FC236}">
                <a16:creationId xmlns:a16="http://schemas.microsoft.com/office/drawing/2014/main" id="{B4AFBB05-C1A0-4D98-9501-64A3B183FE89}"/>
              </a:ext>
            </a:extLst>
          </p:cNvPr>
          <p:cNvSpPr/>
          <p:nvPr/>
        </p:nvSpPr>
        <p:spPr>
          <a:xfrm>
            <a:off x="1034395" y="1661934"/>
            <a:ext cx="874985" cy="4082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51B5CB9-84CB-4A8D-BAE5-CFD152899DFB}"/>
              </a:ext>
            </a:extLst>
          </p:cNvPr>
          <p:cNvSpPr txBox="1"/>
          <p:nvPr/>
        </p:nvSpPr>
        <p:spPr>
          <a:xfrm>
            <a:off x="1992865" y="1113102"/>
            <a:ext cx="138934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createKeys</a:t>
            </a:r>
            <a:r>
              <a:rPr lang="en-US" dirty="0"/>
              <a:t>()</a:t>
            </a:r>
            <a:endParaRPr lang="he-IL" dirty="0"/>
          </a:p>
        </p:txBody>
      </p:sp>
      <p:sp>
        <p:nvSpPr>
          <p:cNvPr id="41" name="מלבן: פינות מעוגלות 40">
            <a:extLst>
              <a:ext uri="{FF2B5EF4-FFF2-40B4-BE49-F238E27FC236}">
                <a16:creationId xmlns:a16="http://schemas.microsoft.com/office/drawing/2014/main" id="{7787743F-549E-4856-9465-EB61C0636A92}"/>
              </a:ext>
            </a:extLst>
          </p:cNvPr>
          <p:cNvSpPr/>
          <p:nvPr/>
        </p:nvSpPr>
        <p:spPr>
          <a:xfrm>
            <a:off x="1943643" y="1601545"/>
            <a:ext cx="695761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RSA</a:t>
            </a:r>
            <a:endParaRPr lang="he-IL" dirty="0"/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F00D1FB3-2284-43E0-81C3-BB401D2CE620}"/>
              </a:ext>
            </a:extLst>
          </p:cNvPr>
          <p:cNvSpPr txBox="1"/>
          <p:nvPr/>
        </p:nvSpPr>
        <p:spPr>
          <a:xfrm>
            <a:off x="-25146" y="362660"/>
            <a:ext cx="179873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Sender: Start conversation</a:t>
            </a:r>
            <a:endParaRPr lang="he-IL" dirty="0"/>
          </a:p>
        </p:txBody>
      </p:sp>
      <p:pic>
        <p:nvPicPr>
          <p:cNvPr id="56" name="תמונה 55">
            <a:extLst>
              <a:ext uri="{FF2B5EF4-FFF2-40B4-BE49-F238E27FC236}">
                <a16:creationId xmlns:a16="http://schemas.microsoft.com/office/drawing/2014/main" id="{058CA88E-FFC9-41B9-972C-5317DEE11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3444098" y="47450"/>
            <a:ext cx="950501" cy="1284010"/>
          </a:xfrm>
          <a:prstGeom prst="rect">
            <a:avLst/>
          </a:prstGeom>
        </p:spPr>
      </p:pic>
      <p:sp>
        <p:nvSpPr>
          <p:cNvPr id="67" name="מלבן 66">
            <a:extLst>
              <a:ext uri="{FF2B5EF4-FFF2-40B4-BE49-F238E27FC236}">
                <a16:creationId xmlns:a16="http://schemas.microsoft.com/office/drawing/2014/main" id="{3EBF7649-2D69-44B6-A9A8-824B7C278FC8}"/>
              </a:ext>
            </a:extLst>
          </p:cNvPr>
          <p:cNvSpPr/>
          <p:nvPr/>
        </p:nvSpPr>
        <p:spPr>
          <a:xfrm>
            <a:off x="2653902" y="1800790"/>
            <a:ext cx="1060199" cy="2027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חץ: ימינה 65">
            <a:extLst>
              <a:ext uri="{FF2B5EF4-FFF2-40B4-BE49-F238E27FC236}">
                <a16:creationId xmlns:a16="http://schemas.microsoft.com/office/drawing/2014/main" id="{44933ADE-F953-495F-A025-7D20BBF9F086}"/>
              </a:ext>
            </a:extLst>
          </p:cNvPr>
          <p:cNvSpPr/>
          <p:nvPr/>
        </p:nvSpPr>
        <p:spPr>
          <a:xfrm rot="16200000">
            <a:off x="3299354" y="1386942"/>
            <a:ext cx="685469" cy="5398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מלבן: פינות מעוגלות 83">
            <a:extLst>
              <a:ext uri="{FF2B5EF4-FFF2-40B4-BE49-F238E27FC236}">
                <a16:creationId xmlns:a16="http://schemas.microsoft.com/office/drawing/2014/main" id="{5D12F42F-2761-4694-A608-3383DC845199}"/>
              </a:ext>
            </a:extLst>
          </p:cNvPr>
          <p:cNvSpPr/>
          <p:nvPr/>
        </p:nvSpPr>
        <p:spPr>
          <a:xfrm>
            <a:off x="5873314" y="1529155"/>
            <a:ext cx="902743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/>
              <a:t>Key</a:t>
            </a:r>
          </a:p>
          <a:p>
            <a:pPr algn="ctr"/>
            <a:r>
              <a:rPr lang="en-US" sz="1200" dirty="0"/>
              <a:t>Generator</a:t>
            </a:r>
            <a:endParaRPr lang="he-IL" sz="1200" dirty="0"/>
          </a:p>
        </p:txBody>
      </p:sp>
      <p:sp>
        <p:nvSpPr>
          <p:cNvPr id="91" name="חץ: ימינה 90">
            <a:extLst>
              <a:ext uri="{FF2B5EF4-FFF2-40B4-BE49-F238E27FC236}">
                <a16:creationId xmlns:a16="http://schemas.microsoft.com/office/drawing/2014/main" id="{AEFB7E35-9610-49DE-89FA-CF527487F70D}"/>
              </a:ext>
            </a:extLst>
          </p:cNvPr>
          <p:cNvSpPr/>
          <p:nvPr/>
        </p:nvSpPr>
        <p:spPr>
          <a:xfrm>
            <a:off x="9924078" y="1649363"/>
            <a:ext cx="795691" cy="4550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3" name="תמונה 92" descr="תמונה שמכילה אלקטרוניקה, טלפון סלולרי, צג, מקורה&#10;&#10;התיאור נוצר באופן אוטומטי">
            <a:extLst>
              <a:ext uri="{FF2B5EF4-FFF2-40B4-BE49-F238E27FC236}">
                <a16:creationId xmlns:a16="http://schemas.microsoft.com/office/drawing/2014/main" id="{BD24EA03-E00E-4615-BB03-13037A0B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980" y="820329"/>
            <a:ext cx="2449142" cy="2341488"/>
          </a:xfrm>
          <a:prstGeom prst="rect">
            <a:avLst/>
          </a:prstGeom>
        </p:spPr>
      </p:pic>
      <p:sp>
        <p:nvSpPr>
          <p:cNvPr id="95" name="תיבת טקסט 94">
            <a:extLst>
              <a:ext uri="{FF2B5EF4-FFF2-40B4-BE49-F238E27FC236}">
                <a16:creationId xmlns:a16="http://schemas.microsoft.com/office/drawing/2014/main" id="{3890D209-F5C4-49A6-89EF-6A70B65C4B32}"/>
              </a:ext>
            </a:extLst>
          </p:cNvPr>
          <p:cNvSpPr txBox="1"/>
          <p:nvPr/>
        </p:nvSpPr>
        <p:spPr>
          <a:xfrm>
            <a:off x="10608372" y="261485"/>
            <a:ext cx="15656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Sender: listen for approval</a:t>
            </a:r>
            <a:endParaRPr lang="he-IL" dirty="0"/>
          </a:p>
        </p:txBody>
      </p:sp>
      <p:pic>
        <p:nvPicPr>
          <p:cNvPr id="46" name="מציין מיקום תוכן 9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145E278B-6479-4C9E-B5F3-7882B7E87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6"/>
          <a:stretch/>
        </p:blipFill>
        <p:spPr>
          <a:xfrm>
            <a:off x="141270" y="1290206"/>
            <a:ext cx="778055" cy="1370000"/>
          </a:xfr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195045FD-9D7C-41B0-8AC4-B3C5843A3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54" y="4425601"/>
            <a:ext cx="839710" cy="839710"/>
          </a:xfrm>
          <a:prstGeom prst="rect">
            <a:avLst/>
          </a:prstGeom>
        </p:spPr>
      </p:pic>
      <p:sp>
        <p:nvSpPr>
          <p:cNvPr id="48" name="תיבת טקסט 44">
            <a:extLst>
              <a:ext uri="{FF2B5EF4-FFF2-40B4-BE49-F238E27FC236}">
                <a16:creationId xmlns:a16="http://schemas.microsoft.com/office/drawing/2014/main" id="{3584A6B3-014D-459D-803F-210A2D2806A9}"/>
              </a:ext>
            </a:extLst>
          </p:cNvPr>
          <p:cNvSpPr txBox="1"/>
          <p:nvPr/>
        </p:nvSpPr>
        <p:spPr>
          <a:xfrm>
            <a:off x="1030234" y="5272613"/>
            <a:ext cx="225424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/>
              <a:t>Save chat details to local DB</a:t>
            </a:r>
            <a:endParaRPr lang="he-IL" sz="1400" dirty="0"/>
          </a:p>
        </p:txBody>
      </p:sp>
      <p:sp>
        <p:nvSpPr>
          <p:cNvPr id="50" name="תיבת טקסט 44">
            <a:extLst>
              <a:ext uri="{FF2B5EF4-FFF2-40B4-BE49-F238E27FC236}">
                <a16:creationId xmlns:a16="http://schemas.microsoft.com/office/drawing/2014/main" id="{4B1AC3FB-C2C9-4FAC-B2C9-1B214A2BF4F1}"/>
              </a:ext>
            </a:extLst>
          </p:cNvPr>
          <p:cNvSpPr txBox="1"/>
          <p:nvPr/>
        </p:nvSpPr>
        <p:spPr>
          <a:xfrm>
            <a:off x="1030166" y="2081743"/>
            <a:ext cx="77746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 err="1"/>
              <a:t>newChatRequest</a:t>
            </a:r>
            <a:endParaRPr lang="he-IL" sz="1200" dirty="0"/>
          </a:p>
        </p:txBody>
      </p:sp>
      <p:sp>
        <p:nvSpPr>
          <p:cNvPr id="54" name="תיבת טקסט 32">
            <a:extLst>
              <a:ext uri="{FF2B5EF4-FFF2-40B4-BE49-F238E27FC236}">
                <a16:creationId xmlns:a16="http://schemas.microsoft.com/office/drawing/2014/main" id="{6FEC729E-4E0A-45E1-A925-93A685E98AD0}"/>
              </a:ext>
            </a:extLst>
          </p:cNvPr>
          <p:cNvSpPr txBox="1"/>
          <p:nvPr/>
        </p:nvSpPr>
        <p:spPr>
          <a:xfrm>
            <a:off x="4378652" y="1345852"/>
            <a:ext cx="130430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 err="1"/>
              <a:t>foreignPublicKey</a:t>
            </a:r>
            <a:r>
              <a:rPr lang="en-GB" sz="1200" dirty="0"/>
              <a:t>,</a:t>
            </a:r>
          </a:p>
          <a:p>
            <a:r>
              <a:rPr lang="en-GB" sz="1200" dirty="0" err="1"/>
              <a:t>newChatRequest</a:t>
            </a:r>
            <a:endParaRPr lang="he-IL" sz="1200" dirty="0"/>
          </a:p>
        </p:txBody>
      </p:sp>
      <p:pic>
        <p:nvPicPr>
          <p:cNvPr id="57" name="תמונה 56" descr="תמונה שמכילה צילום מסך, שעון&#10;&#10;התיאור נוצר באופן אוטומטי">
            <a:extLst>
              <a:ext uri="{FF2B5EF4-FFF2-40B4-BE49-F238E27FC236}">
                <a16:creationId xmlns:a16="http://schemas.microsoft.com/office/drawing/2014/main" id="{9CA10731-2D1B-43AF-96C2-A4D8625F6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59" y="2948692"/>
            <a:ext cx="774612" cy="1287196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663499FA-587F-48D9-84EC-BFE6DB6E48F5}"/>
              </a:ext>
            </a:extLst>
          </p:cNvPr>
          <p:cNvSpPr/>
          <p:nvPr/>
        </p:nvSpPr>
        <p:spPr>
          <a:xfrm>
            <a:off x="8560432" y="4290558"/>
            <a:ext cx="1367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full chat </a:t>
            </a:r>
            <a:r>
              <a:rPr lang="en-GB" sz="1200" dirty="0" err="1"/>
              <a:t>details:chatId</a:t>
            </a:r>
            <a:r>
              <a:rPr lang="en-GB" sz="1200" dirty="0"/>
              <a:t>, </a:t>
            </a:r>
            <a:r>
              <a:rPr lang="en-GB" sz="1200" dirty="0" err="1"/>
              <a:t>foreignPublicKey,privateKey,PublicKey,symmetricKey</a:t>
            </a:r>
            <a:endParaRPr lang="he-IL" sz="1200" dirty="0"/>
          </a:p>
        </p:txBody>
      </p:sp>
      <p:sp>
        <p:nvSpPr>
          <p:cNvPr id="70" name="מלבן 69">
            <a:extLst>
              <a:ext uri="{FF2B5EF4-FFF2-40B4-BE49-F238E27FC236}">
                <a16:creationId xmlns:a16="http://schemas.microsoft.com/office/drawing/2014/main" id="{D3B77F55-F5A6-4876-BA6C-0F174AF135D3}"/>
              </a:ext>
            </a:extLst>
          </p:cNvPr>
          <p:cNvSpPr/>
          <p:nvPr/>
        </p:nvSpPr>
        <p:spPr>
          <a:xfrm rot="5400000">
            <a:off x="4773717" y="4622864"/>
            <a:ext cx="760841" cy="29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מלבן 74">
            <a:extLst>
              <a:ext uri="{FF2B5EF4-FFF2-40B4-BE49-F238E27FC236}">
                <a16:creationId xmlns:a16="http://schemas.microsoft.com/office/drawing/2014/main" id="{328174CC-C686-4A4C-BD81-69DE4F46714B}"/>
              </a:ext>
            </a:extLst>
          </p:cNvPr>
          <p:cNvSpPr/>
          <p:nvPr/>
        </p:nvSpPr>
        <p:spPr>
          <a:xfrm>
            <a:off x="6798598" y="1714110"/>
            <a:ext cx="1466232" cy="2272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יהלום 4">
            <a:extLst>
              <a:ext uri="{FF2B5EF4-FFF2-40B4-BE49-F238E27FC236}">
                <a16:creationId xmlns:a16="http://schemas.microsoft.com/office/drawing/2014/main" id="{3EDB5EB8-ED18-46FE-8D0E-CA46FE3D932E}"/>
              </a:ext>
            </a:extLst>
          </p:cNvPr>
          <p:cNvSpPr/>
          <p:nvPr/>
        </p:nvSpPr>
        <p:spPr>
          <a:xfrm>
            <a:off x="4384680" y="4693756"/>
            <a:ext cx="1526932" cy="76084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dirty="0"/>
              <a:t>Approved?</a:t>
            </a:r>
            <a:endParaRPr lang="he-IL" sz="1050" dirty="0"/>
          </a:p>
        </p:txBody>
      </p:sp>
      <p:pic>
        <p:nvPicPr>
          <p:cNvPr id="76" name="תמונה 75">
            <a:extLst>
              <a:ext uri="{FF2B5EF4-FFF2-40B4-BE49-F238E27FC236}">
                <a16:creationId xmlns:a16="http://schemas.microsoft.com/office/drawing/2014/main" id="{E1A34A23-42A2-4C94-80F6-A0F705B13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9220825" y="-7115"/>
            <a:ext cx="950501" cy="1284010"/>
          </a:xfrm>
          <a:prstGeom prst="rect">
            <a:avLst/>
          </a:prstGeom>
        </p:spPr>
      </p:pic>
      <p:pic>
        <p:nvPicPr>
          <p:cNvPr id="78" name="תמונה 77">
            <a:extLst>
              <a:ext uri="{FF2B5EF4-FFF2-40B4-BE49-F238E27FC236}">
                <a16:creationId xmlns:a16="http://schemas.microsoft.com/office/drawing/2014/main" id="{29379790-273F-457F-A2D9-603E9FC5D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3415143" y="2854370"/>
            <a:ext cx="950501" cy="1284010"/>
          </a:xfrm>
          <a:prstGeom prst="rect">
            <a:avLst/>
          </a:prstGeom>
        </p:spPr>
      </p:pic>
      <p:sp>
        <p:nvSpPr>
          <p:cNvPr id="81" name="מלבן 80">
            <a:extLst>
              <a:ext uri="{FF2B5EF4-FFF2-40B4-BE49-F238E27FC236}">
                <a16:creationId xmlns:a16="http://schemas.microsoft.com/office/drawing/2014/main" id="{6F9D1AAE-F991-4578-8B2E-330D8181FC5D}"/>
              </a:ext>
            </a:extLst>
          </p:cNvPr>
          <p:cNvSpPr/>
          <p:nvPr/>
        </p:nvSpPr>
        <p:spPr>
          <a:xfrm>
            <a:off x="3934613" y="5295002"/>
            <a:ext cx="862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cs typeface="+mj-cs"/>
              </a:rPr>
              <a:t>Declined</a:t>
            </a:r>
            <a:endParaRPr lang="he-IL" sz="1400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85" name="מלבן 84">
            <a:extLst>
              <a:ext uri="{FF2B5EF4-FFF2-40B4-BE49-F238E27FC236}">
                <a16:creationId xmlns:a16="http://schemas.microsoft.com/office/drawing/2014/main" id="{1954CC54-7252-4AE9-B805-F6AB5717B162}"/>
              </a:ext>
            </a:extLst>
          </p:cNvPr>
          <p:cNvSpPr/>
          <p:nvPr/>
        </p:nvSpPr>
        <p:spPr>
          <a:xfrm>
            <a:off x="3506987" y="4095229"/>
            <a:ext cx="1044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Delete conversation</a:t>
            </a:r>
            <a:endParaRPr lang="he-IL" sz="1200" dirty="0"/>
          </a:p>
        </p:txBody>
      </p:sp>
      <p:pic>
        <p:nvPicPr>
          <p:cNvPr id="87" name="תמונה 86">
            <a:extLst>
              <a:ext uri="{FF2B5EF4-FFF2-40B4-BE49-F238E27FC236}">
                <a16:creationId xmlns:a16="http://schemas.microsoft.com/office/drawing/2014/main" id="{01CA1BF4-949D-473D-A205-6E424FE02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68" y="4836053"/>
            <a:ext cx="839710" cy="839710"/>
          </a:xfrm>
          <a:prstGeom prst="rect">
            <a:avLst/>
          </a:prstGeom>
        </p:spPr>
      </p:pic>
      <p:sp>
        <p:nvSpPr>
          <p:cNvPr id="90" name="תיבת טקסט 44">
            <a:extLst>
              <a:ext uri="{FF2B5EF4-FFF2-40B4-BE49-F238E27FC236}">
                <a16:creationId xmlns:a16="http://schemas.microsoft.com/office/drawing/2014/main" id="{0D09712D-60FF-4F1F-BF6F-CA6B179C27D1}"/>
              </a:ext>
            </a:extLst>
          </p:cNvPr>
          <p:cNvSpPr txBox="1"/>
          <p:nvPr/>
        </p:nvSpPr>
        <p:spPr>
          <a:xfrm>
            <a:off x="6990168" y="5635060"/>
            <a:ext cx="225424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/>
              <a:t>Save chat details to local DB</a:t>
            </a:r>
            <a:endParaRPr lang="he-IL" sz="1400" dirty="0"/>
          </a:p>
        </p:txBody>
      </p:sp>
      <p:sp>
        <p:nvSpPr>
          <p:cNvPr id="97" name="מלבן 96">
            <a:extLst>
              <a:ext uri="{FF2B5EF4-FFF2-40B4-BE49-F238E27FC236}">
                <a16:creationId xmlns:a16="http://schemas.microsoft.com/office/drawing/2014/main" id="{F2DEB9CF-CFD6-4806-A110-D8C70BE4F93F}"/>
              </a:ext>
            </a:extLst>
          </p:cNvPr>
          <p:cNvSpPr/>
          <p:nvPr/>
        </p:nvSpPr>
        <p:spPr>
          <a:xfrm>
            <a:off x="5489043" y="5245242"/>
            <a:ext cx="975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  <a:cs typeface="+mj-cs"/>
              </a:rPr>
              <a:t>Approved</a:t>
            </a:r>
            <a:endParaRPr lang="he-IL" sz="1400" dirty="0">
              <a:solidFill>
                <a:srgbClr val="00B050"/>
              </a:solidFill>
              <a:cs typeface="+mj-cs"/>
            </a:endParaRPr>
          </a:p>
        </p:txBody>
      </p:sp>
      <p:sp>
        <p:nvSpPr>
          <p:cNvPr id="99" name="חץ: ימינה 98">
            <a:extLst>
              <a:ext uri="{FF2B5EF4-FFF2-40B4-BE49-F238E27FC236}">
                <a16:creationId xmlns:a16="http://schemas.microsoft.com/office/drawing/2014/main" id="{A049A303-75F2-46E0-85CE-8398D551FB68}"/>
              </a:ext>
            </a:extLst>
          </p:cNvPr>
          <p:cNvSpPr/>
          <p:nvPr/>
        </p:nvSpPr>
        <p:spPr>
          <a:xfrm rot="5400000">
            <a:off x="7825131" y="2026122"/>
            <a:ext cx="809546" cy="3173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מלבן 99">
            <a:extLst>
              <a:ext uri="{FF2B5EF4-FFF2-40B4-BE49-F238E27FC236}">
                <a16:creationId xmlns:a16="http://schemas.microsoft.com/office/drawing/2014/main" id="{51423936-09D1-475E-A306-E2244AA83E0B}"/>
              </a:ext>
            </a:extLst>
          </p:cNvPr>
          <p:cNvSpPr/>
          <p:nvPr/>
        </p:nvSpPr>
        <p:spPr>
          <a:xfrm>
            <a:off x="7949923" y="1220610"/>
            <a:ext cx="8722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/>
              <a:t>symmetricKey,foreignPublicKey</a:t>
            </a:r>
            <a:endParaRPr lang="he-IL" sz="900" dirty="0"/>
          </a:p>
        </p:txBody>
      </p:sp>
      <p:sp>
        <p:nvSpPr>
          <p:cNvPr id="102" name="מלבן 101">
            <a:extLst>
              <a:ext uri="{FF2B5EF4-FFF2-40B4-BE49-F238E27FC236}">
                <a16:creationId xmlns:a16="http://schemas.microsoft.com/office/drawing/2014/main" id="{DB6D0E3D-905D-48CF-A5D1-0E8D222361E2}"/>
              </a:ext>
            </a:extLst>
          </p:cNvPr>
          <p:cNvSpPr/>
          <p:nvPr/>
        </p:nvSpPr>
        <p:spPr>
          <a:xfrm>
            <a:off x="8524376" y="1964278"/>
            <a:ext cx="842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/>
              <a:t>publicKey</a:t>
            </a:r>
            <a:r>
              <a:rPr lang="en-GB" sz="1050" dirty="0"/>
              <a:t>,</a:t>
            </a:r>
          </a:p>
          <a:p>
            <a:r>
              <a:rPr lang="en-GB" sz="1050" dirty="0"/>
              <a:t>KIC</a:t>
            </a:r>
            <a:endParaRPr lang="he-IL" sz="1050" dirty="0"/>
          </a:p>
        </p:txBody>
      </p:sp>
      <p:sp>
        <p:nvSpPr>
          <p:cNvPr id="103" name="מלבן: פינות מעוגלות 102">
            <a:extLst>
              <a:ext uri="{FF2B5EF4-FFF2-40B4-BE49-F238E27FC236}">
                <a16:creationId xmlns:a16="http://schemas.microsoft.com/office/drawing/2014/main" id="{D752F897-E2DB-416A-ABA9-F249275868CC}"/>
              </a:ext>
            </a:extLst>
          </p:cNvPr>
          <p:cNvSpPr/>
          <p:nvPr/>
        </p:nvSpPr>
        <p:spPr>
          <a:xfrm>
            <a:off x="10809037" y="3417830"/>
            <a:ext cx="695761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RSA</a:t>
            </a:r>
            <a:endParaRPr lang="he-IL" dirty="0"/>
          </a:p>
        </p:txBody>
      </p:sp>
      <p:sp>
        <p:nvSpPr>
          <p:cNvPr id="107" name="תיבת טקסט 44">
            <a:extLst>
              <a:ext uri="{FF2B5EF4-FFF2-40B4-BE49-F238E27FC236}">
                <a16:creationId xmlns:a16="http://schemas.microsoft.com/office/drawing/2014/main" id="{1E91D4D1-8C98-4050-89D8-F7012C3D3814}"/>
              </a:ext>
            </a:extLst>
          </p:cNvPr>
          <p:cNvSpPr txBox="1"/>
          <p:nvPr/>
        </p:nvSpPr>
        <p:spPr>
          <a:xfrm>
            <a:off x="5857412" y="1182365"/>
            <a:ext cx="123181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200" dirty="0" err="1"/>
              <a:t>generateKey</a:t>
            </a:r>
            <a:r>
              <a:rPr lang="en-GB" sz="1200" dirty="0"/>
              <a:t>()</a:t>
            </a:r>
            <a:endParaRPr lang="he-IL" sz="1200" dirty="0"/>
          </a:p>
        </p:txBody>
      </p:sp>
      <p:sp>
        <p:nvSpPr>
          <p:cNvPr id="108" name="תיבת טקסט 44">
            <a:extLst>
              <a:ext uri="{FF2B5EF4-FFF2-40B4-BE49-F238E27FC236}">
                <a16:creationId xmlns:a16="http://schemas.microsoft.com/office/drawing/2014/main" id="{5190EC3C-0013-46FB-BFD3-57ED53DDC64F}"/>
              </a:ext>
            </a:extLst>
          </p:cNvPr>
          <p:cNvSpPr txBox="1"/>
          <p:nvPr/>
        </p:nvSpPr>
        <p:spPr>
          <a:xfrm>
            <a:off x="9924078" y="3503254"/>
            <a:ext cx="88495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000" dirty="0"/>
              <a:t>decrypt(</a:t>
            </a:r>
            <a:r>
              <a:rPr lang="en-GB" sz="1000" dirty="0" err="1"/>
              <a:t>KIC,privateKey</a:t>
            </a:r>
            <a:r>
              <a:rPr lang="en-GB" sz="1000" dirty="0"/>
              <a:t>)</a:t>
            </a:r>
            <a:endParaRPr lang="he-IL" sz="1000" dirty="0"/>
          </a:p>
        </p:txBody>
      </p:sp>
      <p:sp>
        <p:nvSpPr>
          <p:cNvPr id="109" name="מלבן: פינות מעוגלות 108">
            <a:extLst>
              <a:ext uri="{FF2B5EF4-FFF2-40B4-BE49-F238E27FC236}">
                <a16:creationId xmlns:a16="http://schemas.microsoft.com/office/drawing/2014/main" id="{9BBEF525-C92D-481E-A16C-925ACD557DCF}"/>
              </a:ext>
            </a:extLst>
          </p:cNvPr>
          <p:cNvSpPr/>
          <p:nvPr/>
        </p:nvSpPr>
        <p:spPr>
          <a:xfrm>
            <a:off x="7897154" y="3661421"/>
            <a:ext cx="695761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RSA</a:t>
            </a:r>
            <a:endParaRPr lang="he-IL" dirty="0"/>
          </a:p>
        </p:txBody>
      </p:sp>
      <p:sp>
        <p:nvSpPr>
          <p:cNvPr id="110" name="חץ: ימינה 109">
            <a:extLst>
              <a:ext uri="{FF2B5EF4-FFF2-40B4-BE49-F238E27FC236}">
                <a16:creationId xmlns:a16="http://schemas.microsoft.com/office/drawing/2014/main" id="{194AFAF6-09FB-4510-B67F-DCA4E6AB798A}"/>
              </a:ext>
            </a:extLst>
          </p:cNvPr>
          <p:cNvSpPr/>
          <p:nvPr/>
        </p:nvSpPr>
        <p:spPr>
          <a:xfrm rot="5400000">
            <a:off x="7993239" y="3261598"/>
            <a:ext cx="433680" cy="3207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תיבת טקסט 44">
            <a:extLst>
              <a:ext uri="{FF2B5EF4-FFF2-40B4-BE49-F238E27FC236}">
                <a16:creationId xmlns:a16="http://schemas.microsoft.com/office/drawing/2014/main" id="{F87D1B10-5E4B-4F36-88D2-04AAB30CAC56}"/>
              </a:ext>
            </a:extLst>
          </p:cNvPr>
          <p:cNvSpPr txBox="1"/>
          <p:nvPr/>
        </p:nvSpPr>
        <p:spPr>
          <a:xfrm>
            <a:off x="8410205" y="3203686"/>
            <a:ext cx="411979" cy="2447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000" dirty="0"/>
              <a:t>KIC</a:t>
            </a:r>
            <a:endParaRPr lang="he-IL" sz="1000" dirty="0"/>
          </a:p>
        </p:txBody>
      </p:sp>
      <p:sp>
        <p:nvSpPr>
          <p:cNvPr id="112" name="תיבת טקסט 36">
            <a:extLst>
              <a:ext uri="{FF2B5EF4-FFF2-40B4-BE49-F238E27FC236}">
                <a16:creationId xmlns:a16="http://schemas.microsoft.com/office/drawing/2014/main" id="{E6F9246E-00C3-4130-80F3-35937A77CC1E}"/>
              </a:ext>
            </a:extLst>
          </p:cNvPr>
          <p:cNvSpPr txBox="1"/>
          <p:nvPr/>
        </p:nvSpPr>
        <p:spPr>
          <a:xfrm>
            <a:off x="7010320" y="3867058"/>
            <a:ext cx="99098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 err="1"/>
              <a:t>createKeys</a:t>
            </a:r>
            <a:r>
              <a:rPr lang="en-US" sz="1200" dirty="0"/>
              <a:t>()</a:t>
            </a:r>
            <a:endParaRPr lang="he-IL" sz="1200" dirty="0"/>
          </a:p>
        </p:txBody>
      </p:sp>
      <p:sp>
        <p:nvSpPr>
          <p:cNvPr id="113" name="חץ: ימינה 112">
            <a:extLst>
              <a:ext uri="{FF2B5EF4-FFF2-40B4-BE49-F238E27FC236}">
                <a16:creationId xmlns:a16="http://schemas.microsoft.com/office/drawing/2014/main" id="{ACCF4F28-2500-41BF-8FC8-EFE42F1727C5}"/>
              </a:ext>
            </a:extLst>
          </p:cNvPr>
          <p:cNvSpPr/>
          <p:nvPr/>
        </p:nvSpPr>
        <p:spPr>
          <a:xfrm rot="5400000">
            <a:off x="7913547" y="4380115"/>
            <a:ext cx="591188" cy="3734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4" name="מלבן 113">
            <a:extLst>
              <a:ext uri="{FF2B5EF4-FFF2-40B4-BE49-F238E27FC236}">
                <a16:creationId xmlns:a16="http://schemas.microsoft.com/office/drawing/2014/main" id="{AB898E8C-F9DF-4739-8094-E2ABC60FFBEA}"/>
              </a:ext>
            </a:extLst>
          </p:cNvPr>
          <p:cNvSpPr/>
          <p:nvPr/>
        </p:nvSpPr>
        <p:spPr>
          <a:xfrm>
            <a:off x="2652403" y="2151261"/>
            <a:ext cx="1266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publicKey</a:t>
            </a:r>
            <a:r>
              <a:rPr lang="en-GB" sz="1200" dirty="0"/>
              <a:t>,</a:t>
            </a:r>
          </a:p>
          <a:p>
            <a:r>
              <a:rPr lang="en-GB" sz="1200" dirty="0" err="1"/>
              <a:t>newChatRequest</a:t>
            </a:r>
            <a:endParaRPr lang="he-IL" sz="1200" dirty="0"/>
          </a:p>
        </p:txBody>
      </p:sp>
      <p:sp>
        <p:nvSpPr>
          <p:cNvPr id="115" name="מלבן 114">
            <a:extLst>
              <a:ext uri="{FF2B5EF4-FFF2-40B4-BE49-F238E27FC236}">
                <a16:creationId xmlns:a16="http://schemas.microsoft.com/office/drawing/2014/main" id="{112CA33C-989B-4FBD-B2F9-97B7C43E3C65}"/>
              </a:ext>
            </a:extLst>
          </p:cNvPr>
          <p:cNvSpPr/>
          <p:nvPr/>
        </p:nvSpPr>
        <p:spPr>
          <a:xfrm>
            <a:off x="8592915" y="3858302"/>
            <a:ext cx="825413" cy="154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6" name="חץ: ימינה 115">
            <a:extLst>
              <a:ext uri="{FF2B5EF4-FFF2-40B4-BE49-F238E27FC236}">
                <a16:creationId xmlns:a16="http://schemas.microsoft.com/office/drawing/2014/main" id="{3241F3AD-E3FB-4694-BD21-8C55F69CFB29}"/>
              </a:ext>
            </a:extLst>
          </p:cNvPr>
          <p:cNvSpPr/>
          <p:nvPr/>
        </p:nvSpPr>
        <p:spPr>
          <a:xfrm rot="16200000">
            <a:off x="7912095" y="2352304"/>
            <a:ext cx="2794715" cy="45391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7" name="תיבת טקסט 44">
            <a:extLst>
              <a:ext uri="{FF2B5EF4-FFF2-40B4-BE49-F238E27FC236}">
                <a16:creationId xmlns:a16="http://schemas.microsoft.com/office/drawing/2014/main" id="{4C8E0736-AACF-4811-BE5D-1BC5E109C9EB}"/>
              </a:ext>
            </a:extLst>
          </p:cNvPr>
          <p:cNvSpPr txBox="1"/>
          <p:nvPr/>
        </p:nvSpPr>
        <p:spPr>
          <a:xfrm>
            <a:off x="4505517" y="5594180"/>
            <a:ext cx="186113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Receiver: Approve/decline conversation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AB2F6DB-4F01-425F-8E27-A6C946F1E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184" y="1260470"/>
            <a:ext cx="817879" cy="1458561"/>
          </a:xfrm>
          <a:prstGeom prst="rect">
            <a:avLst/>
          </a:prstGeom>
        </p:spPr>
      </p:pic>
      <p:sp>
        <p:nvSpPr>
          <p:cNvPr id="119" name="חץ: ימינה 118">
            <a:extLst>
              <a:ext uri="{FF2B5EF4-FFF2-40B4-BE49-F238E27FC236}">
                <a16:creationId xmlns:a16="http://schemas.microsoft.com/office/drawing/2014/main" id="{6043AB02-FBB6-4A4F-9AB9-A0F3762CCAD2}"/>
              </a:ext>
            </a:extLst>
          </p:cNvPr>
          <p:cNvSpPr/>
          <p:nvPr/>
        </p:nvSpPr>
        <p:spPr>
          <a:xfrm rot="5400000">
            <a:off x="10910060" y="2952001"/>
            <a:ext cx="517232" cy="3697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1" name="מלבן 120">
            <a:extLst>
              <a:ext uri="{FF2B5EF4-FFF2-40B4-BE49-F238E27FC236}">
                <a16:creationId xmlns:a16="http://schemas.microsoft.com/office/drawing/2014/main" id="{FD3C6EB5-CFB6-49B7-8CB4-35C0E619B0DD}"/>
              </a:ext>
            </a:extLst>
          </p:cNvPr>
          <p:cNvSpPr/>
          <p:nvPr/>
        </p:nvSpPr>
        <p:spPr>
          <a:xfrm>
            <a:off x="9536413" y="2127910"/>
            <a:ext cx="118335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/>
              <a:t>foreignPublicKey</a:t>
            </a:r>
            <a:r>
              <a:rPr lang="en-GB" sz="1050" dirty="0"/>
              <a:t>,</a:t>
            </a:r>
          </a:p>
          <a:p>
            <a:r>
              <a:rPr lang="en-GB" sz="1050" dirty="0"/>
              <a:t>KIC</a:t>
            </a:r>
            <a:endParaRPr lang="he-IL" sz="1050" dirty="0"/>
          </a:p>
        </p:txBody>
      </p:sp>
      <p:sp>
        <p:nvSpPr>
          <p:cNvPr id="122" name="מלבן 121">
            <a:extLst>
              <a:ext uri="{FF2B5EF4-FFF2-40B4-BE49-F238E27FC236}">
                <a16:creationId xmlns:a16="http://schemas.microsoft.com/office/drawing/2014/main" id="{F32D0F71-4B3B-40A4-A1FC-F0507477D5E2}"/>
              </a:ext>
            </a:extLst>
          </p:cNvPr>
          <p:cNvSpPr/>
          <p:nvPr/>
        </p:nvSpPr>
        <p:spPr>
          <a:xfrm>
            <a:off x="9912359" y="4165549"/>
            <a:ext cx="1266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symmetricKey</a:t>
            </a:r>
            <a:endParaRPr lang="he-IL" sz="1200" dirty="0"/>
          </a:p>
        </p:txBody>
      </p:sp>
      <p:pic>
        <p:nvPicPr>
          <p:cNvPr id="124" name="תמונה 123">
            <a:extLst>
              <a:ext uri="{FF2B5EF4-FFF2-40B4-BE49-F238E27FC236}">
                <a16:creationId xmlns:a16="http://schemas.microsoft.com/office/drawing/2014/main" id="{9BF501CC-250D-4E48-82FD-484B0B403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10194851" y="5222293"/>
            <a:ext cx="591051" cy="798437"/>
          </a:xfrm>
          <a:prstGeom prst="rect">
            <a:avLst/>
          </a:prstGeom>
        </p:spPr>
      </p:pic>
      <p:sp>
        <p:nvSpPr>
          <p:cNvPr id="126" name="מלבן 125">
            <a:extLst>
              <a:ext uri="{FF2B5EF4-FFF2-40B4-BE49-F238E27FC236}">
                <a16:creationId xmlns:a16="http://schemas.microsoft.com/office/drawing/2014/main" id="{2F2654C8-9AAC-476B-B4CB-91093F990856}"/>
              </a:ext>
            </a:extLst>
          </p:cNvPr>
          <p:cNvSpPr/>
          <p:nvPr/>
        </p:nvSpPr>
        <p:spPr>
          <a:xfrm rot="5400000">
            <a:off x="10842753" y="4241233"/>
            <a:ext cx="605661" cy="2045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0" name="מלבן: פינות מעוגלות 129">
            <a:extLst>
              <a:ext uri="{FF2B5EF4-FFF2-40B4-BE49-F238E27FC236}">
                <a16:creationId xmlns:a16="http://schemas.microsoft.com/office/drawing/2014/main" id="{D86CD7D5-99A0-4AA8-9BB6-DAD8211BEF32}"/>
              </a:ext>
            </a:extLst>
          </p:cNvPr>
          <p:cNvSpPr/>
          <p:nvPr/>
        </p:nvSpPr>
        <p:spPr>
          <a:xfrm>
            <a:off x="7898098" y="2571647"/>
            <a:ext cx="695761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RSA</a:t>
            </a:r>
            <a:endParaRPr lang="he-IL" dirty="0"/>
          </a:p>
        </p:txBody>
      </p:sp>
      <p:sp>
        <p:nvSpPr>
          <p:cNvPr id="132" name="חץ: מכופף למעלה 131">
            <a:extLst>
              <a:ext uri="{FF2B5EF4-FFF2-40B4-BE49-F238E27FC236}">
                <a16:creationId xmlns:a16="http://schemas.microsoft.com/office/drawing/2014/main" id="{D939F42C-CFFC-4B74-A272-8255F1E65569}"/>
              </a:ext>
            </a:extLst>
          </p:cNvPr>
          <p:cNvSpPr/>
          <p:nvPr/>
        </p:nvSpPr>
        <p:spPr>
          <a:xfrm rot="10800000">
            <a:off x="10309895" y="4522624"/>
            <a:ext cx="937942" cy="679605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תיבת טקסט 44">
            <a:extLst>
              <a:ext uri="{FF2B5EF4-FFF2-40B4-BE49-F238E27FC236}">
                <a16:creationId xmlns:a16="http://schemas.microsoft.com/office/drawing/2014/main" id="{4F93D7A7-EAD9-4DDC-B6E1-E73454ABF657}"/>
              </a:ext>
            </a:extLst>
          </p:cNvPr>
          <p:cNvSpPr txBox="1"/>
          <p:nvPr/>
        </p:nvSpPr>
        <p:spPr>
          <a:xfrm>
            <a:off x="10005682" y="6064689"/>
            <a:ext cx="108029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/>
              <a:t>Delete keys</a:t>
            </a:r>
            <a:endParaRPr lang="he-IL" sz="1400" dirty="0"/>
          </a:p>
        </p:txBody>
      </p:sp>
      <p:pic>
        <p:nvPicPr>
          <p:cNvPr id="141" name="תמונה 140">
            <a:extLst>
              <a:ext uri="{FF2B5EF4-FFF2-40B4-BE49-F238E27FC236}">
                <a16:creationId xmlns:a16="http://schemas.microsoft.com/office/drawing/2014/main" id="{513A1A36-82AB-4A15-9403-9ECEC5E4F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270" y="5224119"/>
            <a:ext cx="695761" cy="695761"/>
          </a:xfrm>
          <a:prstGeom prst="rect">
            <a:avLst/>
          </a:prstGeom>
        </p:spPr>
      </p:pic>
      <p:sp>
        <p:nvSpPr>
          <p:cNvPr id="142" name="תיבת טקסט 44">
            <a:extLst>
              <a:ext uri="{FF2B5EF4-FFF2-40B4-BE49-F238E27FC236}">
                <a16:creationId xmlns:a16="http://schemas.microsoft.com/office/drawing/2014/main" id="{CC83659B-572D-4744-9B41-A27FFD2FA537}"/>
              </a:ext>
            </a:extLst>
          </p:cNvPr>
          <p:cNvSpPr txBox="1"/>
          <p:nvPr/>
        </p:nvSpPr>
        <p:spPr>
          <a:xfrm>
            <a:off x="11173163" y="5919880"/>
            <a:ext cx="108226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400" dirty="0"/>
              <a:t>Update local DB(full chat details)</a:t>
            </a:r>
            <a:endParaRPr lang="he-IL" sz="1400" dirty="0"/>
          </a:p>
        </p:txBody>
      </p:sp>
      <p:sp>
        <p:nvSpPr>
          <p:cNvPr id="143" name="חץ: מכופף למעלה 142">
            <a:extLst>
              <a:ext uri="{FF2B5EF4-FFF2-40B4-BE49-F238E27FC236}">
                <a16:creationId xmlns:a16="http://schemas.microsoft.com/office/drawing/2014/main" id="{617B3E11-7A62-4725-AEC3-8FF80C7CF8F8}"/>
              </a:ext>
            </a:extLst>
          </p:cNvPr>
          <p:cNvSpPr/>
          <p:nvPr/>
        </p:nvSpPr>
        <p:spPr>
          <a:xfrm flipV="1">
            <a:off x="11043330" y="4531112"/>
            <a:ext cx="948181" cy="679606"/>
          </a:xfrm>
          <a:prstGeom prst="bentUpArrow">
            <a:avLst>
              <a:gd name="adj1" fmla="val 23513"/>
              <a:gd name="adj2" fmla="val 25000"/>
              <a:gd name="adj3" fmla="val 2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2" name="מלבן 151">
            <a:extLst>
              <a:ext uri="{FF2B5EF4-FFF2-40B4-BE49-F238E27FC236}">
                <a16:creationId xmlns:a16="http://schemas.microsoft.com/office/drawing/2014/main" id="{BF813249-B2CA-4F36-94AE-EC9F00FE34CC}"/>
              </a:ext>
            </a:extLst>
          </p:cNvPr>
          <p:cNvSpPr/>
          <p:nvPr/>
        </p:nvSpPr>
        <p:spPr>
          <a:xfrm>
            <a:off x="4073253" y="1764626"/>
            <a:ext cx="1182145" cy="2738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חץ: ימינה 58">
            <a:extLst>
              <a:ext uri="{FF2B5EF4-FFF2-40B4-BE49-F238E27FC236}">
                <a16:creationId xmlns:a16="http://schemas.microsoft.com/office/drawing/2014/main" id="{DAAD23BD-7C19-419B-B6E2-F8D7B71C7D43}"/>
              </a:ext>
            </a:extLst>
          </p:cNvPr>
          <p:cNvSpPr/>
          <p:nvPr/>
        </p:nvSpPr>
        <p:spPr>
          <a:xfrm rot="5400000">
            <a:off x="4729146" y="1930131"/>
            <a:ext cx="835042" cy="5033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184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מלבן 72">
            <a:extLst>
              <a:ext uri="{FF2B5EF4-FFF2-40B4-BE49-F238E27FC236}">
                <a16:creationId xmlns:a16="http://schemas.microsoft.com/office/drawing/2014/main" id="{8406CBF2-6BF1-4488-A5E2-8566A4645628}"/>
              </a:ext>
            </a:extLst>
          </p:cNvPr>
          <p:cNvSpPr/>
          <p:nvPr/>
        </p:nvSpPr>
        <p:spPr>
          <a:xfrm rot="16200000">
            <a:off x="5811387" y="3499370"/>
            <a:ext cx="2081133" cy="2092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מלבן 63">
            <a:extLst>
              <a:ext uri="{FF2B5EF4-FFF2-40B4-BE49-F238E27FC236}">
                <a16:creationId xmlns:a16="http://schemas.microsoft.com/office/drawing/2014/main" id="{53DBF79C-38AD-4547-AC49-0490128F44B3}"/>
              </a:ext>
            </a:extLst>
          </p:cNvPr>
          <p:cNvSpPr/>
          <p:nvPr/>
        </p:nvSpPr>
        <p:spPr>
          <a:xfrm>
            <a:off x="4370110" y="4473465"/>
            <a:ext cx="695761" cy="1710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חץ: למטה 59">
            <a:extLst>
              <a:ext uri="{FF2B5EF4-FFF2-40B4-BE49-F238E27FC236}">
                <a16:creationId xmlns:a16="http://schemas.microsoft.com/office/drawing/2014/main" id="{1F0FCB32-99B6-4342-B482-934BB997D18D}"/>
              </a:ext>
            </a:extLst>
          </p:cNvPr>
          <p:cNvSpPr/>
          <p:nvPr/>
        </p:nvSpPr>
        <p:spPr>
          <a:xfrm rot="10800000">
            <a:off x="4793886" y="2803496"/>
            <a:ext cx="413729" cy="184104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3" name="מלבן: פינות מעוגלות 42">
            <a:extLst>
              <a:ext uri="{FF2B5EF4-FFF2-40B4-BE49-F238E27FC236}">
                <a16:creationId xmlns:a16="http://schemas.microsoft.com/office/drawing/2014/main" id="{61A6291A-D8CF-4BE3-8B7F-4BF9492AA0C5}"/>
              </a:ext>
            </a:extLst>
          </p:cNvPr>
          <p:cNvSpPr/>
          <p:nvPr/>
        </p:nvSpPr>
        <p:spPr>
          <a:xfrm>
            <a:off x="1694329" y="3691391"/>
            <a:ext cx="2691473" cy="1747318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חץ: למטה 35">
            <a:extLst>
              <a:ext uri="{FF2B5EF4-FFF2-40B4-BE49-F238E27FC236}">
                <a16:creationId xmlns:a16="http://schemas.microsoft.com/office/drawing/2014/main" id="{5AB8E6B3-8904-4C18-AAD8-73C99A44C362}"/>
              </a:ext>
            </a:extLst>
          </p:cNvPr>
          <p:cNvSpPr/>
          <p:nvPr/>
        </p:nvSpPr>
        <p:spPr>
          <a:xfrm>
            <a:off x="2142700" y="2634934"/>
            <a:ext cx="242886" cy="173467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26" name="תמונה 25" descr="תמונה שמכילה אלקטרוניקה, טלפון סלולרי, צג, מקורה&#10;&#10;התיאור נוצר באופן אוטומטי">
            <a:extLst>
              <a:ext uri="{FF2B5EF4-FFF2-40B4-BE49-F238E27FC236}">
                <a16:creationId xmlns:a16="http://schemas.microsoft.com/office/drawing/2014/main" id="{CE44FF8A-9074-4C05-B294-3470F98DB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17" y="1644567"/>
            <a:ext cx="2449142" cy="2341488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6776A7E5-8F93-4537-A82A-09991F958E6B}"/>
              </a:ext>
            </a:extLst>
          </p:cNvPr>
          <p:cNvSpPr txBox="1"/>
          <p:nvPr/>
        </p:nvSpPr>
        <p:spPr>
          <a:xfrm>
            <a:off x="2220327" y="2291141"/>
            <a:ext cx="5019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M</a:t>
            </a:r>
            <a:endParaRPr lang="he-IL" dirty="0"/>
          </a:p>
        </p:txBody>
      </p:sp>
      <p:sp>
        <p:nvSpPr>
          <p:cNvPr id="34" name="חץ: ימינה 33">
            <a:extLst>
              <a:ext uri="{FF2B5EF4-FFF2-40B4-BE49-F238E27FC236}">
                <a16:creationId xmlns:a16="http://schemas.microsoft.com/office/drawing/2014/main" id="{B4AFBB05-C1A0-4D98-9501-64A3B183FE89}"/>
              </a:ext>
            </a:extLst>
          </p:cNvPr>
          <p:cNvSpPr/>
          <p:nvPr/>
        </p:nvSpPr>
        <p:spPr>
          <a:xfrm>
            <a:off x="1550894" y="2536165"/>
            <a:ext cx="1721223" cy="4082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B9AF91DB-893A-4647-B158-81A9D50B07B7}"/>
              </a:ext>
            </a:extLst>
          </p:cNvPr>
          <p:cNvSpPr/>
          <p:nvPr/>
        </p:nvSpPr>
        <p:spPr>
          <a:xfrm>
            <a:off x="3300637" y="2243246"/>
            <a:ext cx="1056645" cy="9233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TDES</a:t>
            </a:r>
            <a:endParaRPr lang="he-IL" dirty="0"/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51B5CB9-84CB-4A8D-BAE5-CFD152899DFB}"/>
              </a:ext>
            </a:extLst>
          </p:cNvPr>
          <p:cNvSpPr txBox="1"/>
          <p:nvPr/>
        </p:nvSpPr>
        <p:spPr>
          <a:xfrm>
            <a:off x="3124604" y="1191054"/>
            <a:ext cx="158960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symmetricKey</a:t>
            </a:r>
            <a:r>
              <a:rPr lang="en-US" dirty="0"/>
              <a:t>(k1,k2,k3,IV)</a:t>
            </a:r>
            <a:endParaRPr lang="he-IL" dirty="0"/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27DA8186-B6A0-42B5-9470-CC0E4447C8E9}"/>
              </a:ext>
            </a:extLst>
          </p:cNvPr>
          <p:cNvSpPr txBox="1"/>
          <p:nvPr/>
        </p:nvSpPr>
        <p:spPr>
          <a:xfrm flipH="1">
            <a:off x="4484197" y="2270861"/>
            <a:ext cx="157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C</a:t>
            </a:r>
            <a:endParaRPr lang="he-IL" dirty="0"/>
          </a:p>
        </p:txBody>
      </p:sp>
      <p:sp>
        <p:nvSpPr>
          <p:cNvPr id="41" name="מלבן: פינות מעוגלות 40">
            <a:extLst>
              <a:ext uri="{FF2B5EF4-FFF2-40B4-BE49-F238E27FC236}">
                <a16:creationId xmlns:a16="http://schemas.microsoft.com/office/drawing/2014/main" id="{7787743F-549E-4856-9465-EB61C0636A92}"/>
              </a:ext>
            </a:extLst>
          </p:cNvPr>
          <p:cNvSpPr/>
          <p:nvPr/>
        </p:nvSpPr>
        <p:spPr>
          <a:xfrm>
            <a:off x="3666933" y="4241404"/>
            <a:ext cx="695761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RSA</a:t>
            </a:r>
            <a:endParaRPr lang="he-IL" dirty="0"/>
          </a:p>
        </p:txBody>
      </p:sp>
      <p:sp>
        <p:nvSpPr>
          <p:cNvPr id="42" name="מלבן: פינות מעוגלות 41">
            <a:extLst>
              <a:ext uri="{FF2B5EF4-FFF2-40B4-BE49-F238E27FC236}">
                <a16:creationId xmlns:a16="http://schemas.microsoft.com/office/drawing/2014/main" id="{AA52656E-FF28-4EF1-87C4-5BE8F9615A0E}"/>
              </a:ext>
            </a:extLst>
          </p:cNvPr>
          <p:cNvSpPr/>
          <p:nvPr/>
        </p:nvSpPr>
        <p:spPr>
          <a:xfrm>
            <a:off x="1771990" y="4337627"/>
            <a:ext cx="1043616" cy="4102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Hash</a:t>
            </a:r>
          </a:p>
          <a:p>
            <a:pPr algn="ctr"/>
            <a:r>
              <a:rPr lang="en-US" dirty="0"/>
              <a:t>function</a:t>
            </a:r>
            <a:endParaRPr lang="he-IL" dirty="0"/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F00D1FB3-2284-43E0-81C3-BB401D2CE620}"/>
              </a:ext>
            </a:extLst>
          </p:cNvPr>
          <p:cNvSpPr txBox="1"/>
          <p:nvPr/>
        </p:nvSpPr>
        <p:spPr>
          <a:xfrm>
            <a:off x="44191" y="1518621"/>
            <a:ext cx="26176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A text message is sent</a:t>
            </a:r>
            <a:endParaRPr lang="he-IL" dirty="0"/>
          </a:p>
        </p:txBody>
      </p:sp>
      <p:sp>
        <p:nvSpPr>
          <p:cNvPr id="49" name="חץ: ימינה 48">
            <a:extLst>
              <a:ext uri="{FF2B5EF4-FFF2-40B4-BE49-F238E27FC236}">
                <a16:creationId xmlns:a16="http://schemas.microsoft.com/office/drawing/2014/main" id="{949E65DB-4944-431A-8858-6F922102977B}"/>
              </a:ext>
            </a:extLst>
          </p:cNvPr>
          <p:cNvSpPr/>
          <p:nvPr/>
        </p:nvSpPr>
        <p:spPr>
          <a:xfrm>
            <a:off x="2841050" y="4493928"/>
            <a:ext cx="800439" cy="97691"/>
          </a:xfrm>
          <a:prstGeom prst="rightArrow">
            <a:avLst/>
          </a:prstGeom>
          <a:solidFill>
            <a:srgbClr val="E8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חץ: למטה 50">
            <a:extLst>
              <a:ext uri="{FF2B5EF4-FFF2-40B4-BE49-F238E27FC236}">
                <a16:creationId xmlns:a16="http://schemas.microsoft.com/office/drawing/2014/main" id="{9E0E9078-B9CE-4D3F-A032-E5EB45D5C002}"/>
              </a:ext>
            </a:extLst>
          </p:cNvPr>
          <p:cNvSpPr/>
          <p:nvPr/>
        </p:nvSpPr>
        <p:spPr>
          <a:xfrm>
            <a:off x="3825575" y="1786046"/>
            <a:ext cx="87832" cy="4572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52" name="חץ: למטה 51">
            <a:extLst>
              <a:ext uri="{FF2B5EF4-FFF2-40B4-BE49-F238E27FC236}">
                <a16:creationId xmlns:a16="http://schemas.microsoft.com/office/drawing/2014/main" id="{74845DDE-5C8C-481A-AC7E-87D34DB143FE}"/>
              </a:ext>
            </a:extLst>
          </p:cNvPr>
          <p:cNvSpPr/>
          <p:nvPr/>
        </p:nvSpPr>
        <p:spPr>
          <a:xfrm>
            <a:off x="3968500" y="3964932"/>
            <a:ext cx="92625" cy="27840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3999736C-A414-42E5-A37F-9350705A7E7D}"/>
              </a:ext>
            </a:extLst>
          </p:cNvPr>
          <p:cNvSpPr txBox="1"/>
          <p:nvPr/>
        </p:nvSpPr>
        <p:spPr>
          <a:xfrm>
            <a:off x="3723293" y="3691390"/>
            <a:ext cx="6341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KA1</a:t>
            </a:r>
            <a:endParaRPr lang="he-IL" dirty="0"/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EA503AF7-7787-40E6-9CEE-E538C68193F4}"/>
              </a:ext>
            </a:extLst>
          </p:cNvPr>
          <p:cNvSpPr txBox="1"/>
          <p:nvPr/>
        </p:nvSpPr>
        <p:spPr>
          <a:xfrm>
            <a:off x="4510091" y="4104133"/>
            <a:ext cx="2746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</a:t>
            </a:r>
            <a:endParaRPr lang="he-IL" dirty="0"/>
          </a:p>
        </p:txBody>
      </p:sp>
      <p:pic>
        <p:nvPicPr>
          <p:cNvPr id="56" name="תמונה 55">
            <a:extLst>
              <a:ext uri="{FF2B5EF4-FFF2-40B4-BE49-F238E27FC236}">
                <a16:creationId xmlns:a16="http://schemas.microsoft.com/office/drawing/2014/main" id="{058CA88E-FFC9-41B9-972C-5317DEE11A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5536583" y="217516"/>
            <a:ext cx="950501" cy="1284010"/>
          </a:xfrm>
          <a:prstGeom prst="rect">
            <a:avLst/>
          </a:prstGeom>
        </p:spPr>
      </p:pic>
      <p:sp>
        <p:nvSpPr>
          <p:cNvPr id="62" name="תיבת טקסט 61">
            <a:extLst>
              <a:ext uri="{FF2B5EF4-FFF2-40B4-BE49-F238E27FC236}">
                <a16:creationId xmlns:a16="http://schemas.microsoft.com/office/drawing/2014/main" id="{4F33FB77-AB6F-4193-A4EF-5B552DBD1373}"/>
              </a:ext>
            </a:extLst>
          </p:cNvPr>
          <p:cNvSpPr txBox="1"/>
          <p:nvPr/>
        </p:nvSpPr>
        <p:spPr>
          <a:xfrm>
            <a:off x="5040081" y="2270861"/>
            <a:ext cx="6198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C+S</a:t>
            </a:r>
            <a:endParaRPr lang="he-IL" dirty="0"/>
          </a:p>
        </p:txBody>
      </p:sp>
      <p:sp>
        <p:nvSpPr>
          <p:cNvPr id="67" name="מלבן 66">
            <a:extLst>
              <a:ext uri="{FF2B5EF4-FFF2-40B4-BE49-F238E27FC236}">
                <a16:creationId xmlns:a16="http://schemas.microsoft.com/office/drawing/2014/main" id="{3EBF7649-2D69-44B6-A9A8-824B7C278FC8}"/>
              </a:ext>
            </a:extLst>
          </p:cNvPr>
          <p:cNvSpPr/>
          <p:nvPr/>
        </p:nvSpPr>
        <p:spPr>
          <a:xfrm>
            <a:off x="4385802" y="2591130"/>
            <a:ext cx="1352972" cy="211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חץ: ימינה 65">
            <a:extLst>
              <a:ext uri="{FF2B5EF4-FFF2-40B4-BE49-F238E27FC236}">
                <a16:creationId xmlns:a16="http://schemas.microsoft.com/office/drawing/2014/main" id="{44933ADE-F953-495F-A025-7D20BBF9F086}"/>
              </a:ext>
            </a:extLst>
          </p:cNvPr>
          <p:cNvSpPr/>
          <p:nvPr/>
        </p:nvSpPr>
        <p:spPr>
          <a:xfrm rot="16200000">
            <a:off x="5159806" y="1934911"/>
            <a:ext cx="1295812" cy="40824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מלבן: פינות מעוגלות 68">
            <a:extLst>
              <a:ext uri="{FF2B5EF4-FFF2-40B4-BE49-F238E27FC236}">
                <a16:creationId xmlns:a16="http://schemas.microsoft.com/office/drawing/2014/main" id="{F352C2D6-E56D-43BC-9937-073EE07360F1}"/>
              </a:ext>
            </a:extLst>
          </p:cNvPr>
          <p:cNvSpPr/>
          <p:nvPr/>
        </p:nvSpPr>
        <p:spPr>
          <a:xfrm>
            <a:off x="8497639" y="2232197"/>
            <a:ext cx="1056645" cy="9233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TDES</a:t>
            </a:r>
            <a:endParaRPr lang="he-IL" dirty="0"/>
          </a:p>
        </p:txBody>
      </p:sp>
      <p:sp>
        <p:nvSpPr>
          <p:cNvPr id="71" name="מלבן 70">
            <a:extLst>
              <a:ext uri="{FF2B5EF4-FFF2-40B4-BE49-F238E27FC236}">
                <a16:creationId xmlns:a16="http://schemas.microsoft.com/office/drawing/2014/main" id="{A8042B2F-DB05-463A-B02F-B74589ACAA42}"/>
              </a:ext>
            </a:extLst>
          </p:cNvPr>
          <p:cNvSpPr/>
          <p:nvPr/>
        </p:nvSpPr>
        <p:spPr>
          <a:xfrm rot="16200000">
            <a:off x="5579240" y="2060395"/>
            <a:ext cx="1264817" cy="1812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חץ: ימינה 67">
            <a:extLst>
              <a:ext uri="{FF2B5EF4-FFF2-40B4-BE49-F238E27FC236}">
                <a16:creationId xmlns:a16="http://schemas.microsoft.com/office/drawing/2014/main" id="{CE5BA988-7E47-4DD4-B284-826168B206CA}"/>
              </a:ext>
            </a:extLst>
          </p:cNvPr>
          <p:cNvSpPr/>
          <p:nvPr/>
        </p:nvSpPr>
        <p:spPr>
          <a:xfrm>
            <a:off x="6131839" y="2443298"/>
            <a:ext cx="2365800" cy="4550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חץ: ימינה 73">
            <a:extLst>
              <a:ext uri="{FF2B5EF4-FFF2-40B4-BE49-F238E27FC236}">
                <a16:creationId xmlns:a16="http://schemas.microsoft.com/office/drawing/2014/main" id="{A37FAFEB-19E9-4122-8A5B-6BD010576BDF}"/>
              </a:ext>
            </a:extLst>
          </p:cNvPr>
          <p:cNvSpPr/>
          <p:nvPr/>
        </p:nvSpPr>
        <p:spPr>
          <a:xfrm>
            <a:off x="6747345" y="4382593"/>
            <a:ext cx="1013194" cy="3528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7" name="תיבת טקסט 76">
            <a:extLst>
              <a:ext uri="{FF2B5EF4-FFF2-40B4-BE49-F238E27FC236}">
                <a16:creationId xmlns:a16="http://schemas.microsoft.com/office/drawing/2014/main" id="{0301E8D9-96A3-40CC-9A62-743F6967D188}"/>
              </a:ext>
            </a:extLst>
          </p:cNvPr>
          <p:cNvSpPr txBox="1"/>
          <p:nvPr/>
        </p:nvSpPr>
        <p:spPr>
          <a:xfrm>
            <a:off x="6292895" y="2256875"/>
            <a:ext cx="6198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C+S</a:t>
            </a:r>
            <a:endParaRPr lang="he-IL" dirty="0"/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01D1B45B-5326-48AB-8450-A7042EEED51C}"/>
              </a:ext>
            </a:extLst>
          </p:cNvPr>
          <p:cNvSpPr txBox="1"/>
          <p:nvPr/>
        </p:nvSpPr>
        <p:spPr>
          <a:xfrm flipH="1">
            <a:off x="7093804" y="2252964"/>
            <a:ext cx="157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C</a:t>
            </a:r>
            <a:endParaRPr lang="he-IL" dirty="0"/>
          </a:p>
        </p:txBody>
      </p:sp>
      <p:sp>
        <p:nvSpPr>
          <p:cNvPr id="80" name="תיבת טקסט 79">
            <a:extLst>
              <a:ext uri="{FF2B5EF4-FFF2-40B4-BE49-F238E27FC236}">
                <a16:creationId xmlns:a16="http://schemas.microsoft.com/office/drawing/2014/main" id="{4EDCBA70-921A-46E9-BE1B-F5DC6298E649}"/>
              </a:ext>
            </a:extLst>
          </p:cNvPr>
          <p:cNvSpPr txBox="1"/>
          <p:nvPr/>
        </p:nvSpPr>
        <p:spPr>
          <a:xfrm>
            <a:off x="7113755" y="4104133"/>
            <a:ext cx="2746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S</a:t>
            </a:r>
            <a:endParaRPr lang="he-IL" dirty="0"/>
          </a:p>
        </p:txBody>
      </p:sp>
      <p:sp>
        <p:nvSpPr>
          <p:cNvPr id="83" name="חץ: ימינה 82">
            <a:extLst>
              <a:ext uri="{FF2B5EF4-FFF2-40B4-BE49-F238E27FC236}">
                <a16:creationId xmlns:a16="http://schemas.microsoft.com/office/drawing/2014/main" id="{7E59EA2C-4E2F-4806-BEFD-7FE14643AA53}"/>
              </a:ext>
            </a:extLst>
          </p:cNvPr>
          <p:cNvSpPr/>
          <p:nvPr/>
        </p:nvSpPr>
        <p:spPr>
          <a:xfrm>
            <a:off x="8526931" y="4471370"/>
            <a:ext cx="2306126" cy="197262"/>
          </a:xfrm>
          <a:prstGeom prst="rightArrow">
            <a:avLst/>
          </a:prstGeom>
          <a:solidFill>
            <a:srgbClr val="E8E9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מלבן: פינות מעוגלות 83">
            <a:extLst>
              <a:ext uri="{FF2B5EF4-FFF2-40B4-BE49-F238E27FC236}">
                <a16:creationId xmlns:a16="http://schemas.microsoft.com/office/drawing/2014/main" id="{5D12F42F-2761-4694-A608-3383DC845199}"/>
              </a:ext>
            </a:extLst>
          </p:cNvPr>
          <p:cNvSpPr/>
          <p:nvPr/>
        </p:nvSpPr>
        <p:spPr>
          <a:xfrm>
            <a:off x="7830461" y="4241404"/>
            <a:ext cx="695761" cy="6056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RSA</a:t>
            </a:r>
            <a:endParaRPr lang="he-IL" dirty="0"/>
          </a:p>
        </p:txBody>
      </p:sp>
      <p:sp>
        <p:nvSpPr>
          <p:cNvPr id="86" name="מלבן: פינות מעוגלות 85">
            <a:extLst>
              <a:ext uri="{FF2B5EF4-FFF2-40B4-BE49-F238E27FC236}">
                <a16:creationId xmlns:a16="http://schemas.microsoft.com/office/drawing/2014/main" id="{3AC278EB-10C4-4E9D-9ABF-57CBCA64546D}"/>
              </a:ext>
            </a:extLst>
          </p:cNvPr>
          <p:cNvSpPr/>
          <p:nvPr/>
        </p:nvSpPr>
        <p:spPr>
          <a:xfrm>
            <a:off x="8496292" y="3451922"/>
            <a:ext cx="1043616" cy="4102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Hash</a:t>
            </a:r>
          </a:p>
          <a:p>
            <a:pPr algn="ctr"/>
            <a:r>
              <a:rPr lang="en-US" dirty="0"/>
              <a:t>function</a:t>
            </a:r>
            <a:endParaRPr lang="he-IL" dirty="0"/>
          </a:p>
        </p:txBody>
      </p:sp>
      <p:sp>
        <p:nvSpPr>
          <p:cNvPr id="88" name="חץ: למטה 87">
            <a:extLst>
              <a:ext uri="{FF2B5EF4-FFF2-40B4-BE49-F238E27FC236}">
                <a16:creationId xmlns:a16="http://schemas.microsoft.com/office/drawing/2014/main" id="{C31A9108-B942-40AE-A407-C7E4B36E8284}"/>
              </a:ext>
            </a:extLst>
          </p:cNvPr>
          <p:cNvSpPr/>
          <p:nvPr/>
        </p:nvSpPr>
        <p:spPr>
          <a:xfrm>
            <a:off x="8921353" y="3138045"/>
            <a:ext cx="209216" cy="3253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9" name="חץ: למטה 88">
            <a:extLst>
              <a:ext uri="{FF2B5EF4-FFF2-40B4-BE49-F238E27FC236}">
                <a16:creationId xmlns:a16="http://schemas.microsoft.com/office/drawing/2014/main" id="{B1E53E17-E920-4147-946A-A986FE3ACA33}"/>
              </a:ext>
            </a:extLst>
          </p:cNvPr>
          <p:cNvSpPr/>
          <p:nvPr/>
        </p:nvSpPr>
        <p:spPr>
          <a:xfrm>
            <a:off x="8921352" y="3882911"/>
            <a:ext cx="209217" cy="6056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1" name="חץ: ימינה 90">
            <a:extLst>
              <a:ext uri="{FF2B5EF4-FFF2-40B4-BE49-F238E27FC236}">
                <a16:creationId xmlns:a16="http://schemas.microsoft.com/office/drawing/2014/main" id="{AEFB7E35-9610-49DE-89FA-CF527487F70D}"/>
              </a:ext>
            </a:extLst>
          </p:cNvPr>
          <p:cNvSpPr/>
          <p:nvPr/>
        </p:nvSpPr>
        <p:spPr>
          <a:xfrm>
            <a:off x="9554365" y="2444099"/>
            <a:ext cx="1278692" cy="4550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תיבת טקסט 91">
            <a:extLst>
              <a:ext uri="{FF2B5EF4-FFF2-40B4-BE49-F238E27FC236}">
                <a16:creationId xmlns:a16="http://schemas.microsoft.com/office/drawing/2014/main" id="{A8E1BD95-7634-455F-B40D-C7D4DFE5C201}"/>
              </a:ext>
            </a:extLst>
          </p:cNvPr>
          <p:cNvSpPr txBox="1"/>
          <p:nvPr/>
        </p:nvSpPr>
        <p:spPr>
          <a:xfrm>
            <a:off x="9720692" y="2221798"/>
            <a:ext cx="5019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M</a:t>
            </a:r>
            <a:endParaRPr lang="he-IL" dirty="0"/>
          </a:p>
        </p:txBody>
      </p:sp>
      <p:pic>
        <p:nvPicPr>
          <p:cNvPr id="93" name="תמונה 92" descr="תמונה שמכילה אלקטרוניקה, טלפון סלולרי, צג, מקורה&#10;&#10;התיאור נוצר באופן אוטומטי">
            <a:extLst>
              <a:ext uri="{FF2B5EF4-FFF2-40B4-BE49-F238E27FC236}">
                <a16:creationId xmlns:a16="http://schemas.microsoft.com/office/drawing/2014/main" id="{BD24EA03-E00E-4615-BB03-13037A0B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369" y="1703287"/>
            <a:ext cx="2449142" cy="2341488"/>
          </a:xfrm>
          <a:prstGeom prst="rect">
            <a:avLst/>
          </a:prstGeom>
        </p:spPr>
      </p:pic>
      <p:sp>
        <p:nvSpPr>
          <p:cNvPr id="94" name="תיבת טקסט 93">
            <a:extLst>
              <a:ext uri="{FF2B5EF4-FFF2-40B4-BE49-F238E27FC236}">
                <a16:creationId xmlns:a16="http://schemas.microsoft.com/office/drawing/2014/main" id="{18239A78-9B36-4A98-A288-BBF9CD8ABA04}"/>
              </a:ext>
            </a:extLst>
          </p:cNvPr>
          <p:cNvSpPr txBox="1"/>
          <p:nvPr/>
        </p:nvSpPr>
        <p:spPr>
          <a:xfrm flipH="1">
            <a:off x="9279460" y="4102038"/>
            <a:ext cx="216694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valid/not valid</a:t>
            </a:r>
            <a:endParaRPr lang="he-IL" dirty="0"/>
          </a:p>
        </p:txBody>
      </p:sp>
      <p:sp>
        <p:nvSpPr>
          <p:cNvPr id="95" name="תיבת טקסט 94">
            <a:extLst>
              <a:ext uri="{FF2B5EF4-FFF2-40B4-BE49-F238E27FC236}">
                <a16:creationId xmlns:a16="http://schemas.microsoft.com/office/drawing/2014/main" id="{3890D209-F5C4-49A6-89EF-6A70B65C4B32}"/>
              </a:ext>
            </a:extLst>
          </p:cNvPr>
          <p:cNvSpPr txBox="1"/>
          <p:nvPr/>
        </p:nvSpPr>
        <p:spPr>
          <a:xfrm>
            <a:off x="10582150" y="840194"/>
            <a:ext cx="156565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The message is shown-</a:t>
            </a:r>
          </a:p>
          <a:p>
            <a:r>
              <a:rPr lang="en-GB" dirty="0"/>
              <a:t>If it is valid</a:t>
            </a:r>
            <a:endParaRPr lang="he-IL" dirty="0"/>
          </a:p>
        </p:txBody>
      </p:sp>
      <p:sp>
        <p:nvSpPr>
          <p:cNvPr id="96" name="חץ: למטה 95">
            <a:extLst>
              <a:ext uri="{FF2B5EF4-FFF2-40B4-BE49-F238E27FC236}">
                <a16:creationId xmlns:a16="http://schemas.microsoft.com/office/drawing/2014/main" id="{8D209790-B14D-4C6A-84A2-7BC6307E556B}"/>
              </a:ext>
            </a:extLst>
          </p:cNvPr>
          <p:cNvSpPr/>
          <p:nvPr/>
        </p:nvSpPr>
        <p:spPr>
          <a:xfrm rot="10800000">
            <a:off x="8132028" y="4847065"/>
            <a:ext cx="92625" cy="27840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8" name="תיבת טקסט 97">
            <a:extLst>
              <a:ext uri="{FF2B5EF4-FFF2-40B4-BE49-F238E27FC236}">
                <a16:creationId xmlns:a16="http://schemas.microsoft.com/office/drawing/2014/main" id="{3CB97219-59C1-481F-84D6-FD04BAA27457}"/>
              </a:ext>
            </a:extLst>
          </p:cNvPr>
          <p:cNvSpPr txBox="1"/>
          <p:nvPr/>
        </p:nvSpPr>
        <p:spPr>
          <a:xfrm>
            <a:off x="7920606" y="5078886"/>
            <a:ext cx="787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/>
              <a:t>KA2</a:t>
            </a:r>
            <a:endParaRPr lang="he-IL" dirty="0"/>
          </a:p>
        </p:txBody>
      </p:sp>
      <p:pic>
        <p:nvPicPr>
          <p:cNvPr id="3" name="תמונה 2" descr="תמונה שמכילה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42E5CE3F-978F-4776-ABC5-37075813F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621" y="2139033"/>
            <a:ext cx="758881" cy="1459573"/>
          </a:xfrm>
          <a:prstGeom prst="rect">
            <a:avLst/>
          </a:prstGeom>
        </p:spPr>
      </p:pic>
      <p:pic>
        <p:nvPicPr>
          <p:cNvPr id="47" name="תמונה 46" descr="תמונה שמכילה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41BF3C09-D717-4A3B-AA94-9176AA4E2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64965" y="2221799"/>
            <a:ext cx="793947" cy="14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 rtl="0"/>
            <a:r>
              <a:rPr lang="en-GB" b="1" dirty="0"/>
              <a:t>Triple DES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F1E8BA2-EBB9-4A71-8E17-28BEBA80A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03" t="30694" r="39766" b="19167"/>
          <a:stretch/>
        </p:blipFill>
        <p:spPr>
          <a:xfrm>
            <a:off x="838200" y="2873331"/>
            <a:ext cx="2930630" cy="3751623"/>
          </a:xfrm>
          <a:prstGeom prst="rect">
            <a:avLst/>
          </a:prstGeom>
        </p:spPr>
      </p:pic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BF506C3C-1A98-4740-8442-ADBF093FF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456531"/>
            <a:ext cx="10233800" cy="4351338"/>
          </a:xfrm>
        </p:spPr>
        <p:txBody>
          <a:bodyPr/>
          <a:lstStyle/>
          <a:p>
            <a:pPr algn="l" rtl="0"/>
            <a:r>
              <a:rPr lang="en-GB" dirty="0"/>
              <a:t>Key1, key2,key3 – 64 bit</a:t>
            </a:r>
          </a:p>
          <a:p>
            <a:pPr algn="l" rtl="0"/>
            <a:r>
              <a:rPr lang="en-GB" dirty="0" err="1"/>
              <a:t>PlainText</a:t>
            </a:r>
            <a:r>
              <a:rPr lang="en-GB" dirty="0"/>
              <a:t> – 64 bit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C38F736-47F5-4DE9-AC4B-452A02CB6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43" t="26235" r="30988" b="26825"/>
          <a:stretch/>
        </p:blipFill>
        <p:spPr>
          <a:xfrm>
            <a:off x="4114468" y="2873331"/>
            <a:ext cx="6270642" cy="3768174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BE9E7D3-28CA-4E18-ADB5-F839CA4968D7}"/>
              </a:ext>
            </a:extLst>
          </p:cNvPr>
          <p:cNvSpPr txBox="1"/>
          <p:nvPr/>
        </p:nvSpPr>
        <p:spPr>
          <a:xfrm>
            <a:off x="5334001" y="1685752"/>
            <a:ext cx="5051110" cy="707886"/>
          </a:xfrm>
          <a:prstGeom prst="rect">
            <a:avLst/>
          </a:prstGeom>
          <a:solidFill>
            <a:srgbClr val="E8E9EA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C= E</a:t>
            </a:r>
            <a:r>
              <a:rPr lang="en-GB" sz="2800" b="1" dirty="0">
                <a:solidFill>
                  <a:schemeClr val="bg1"/>
                </a:solidFill>
              </a:rPr>
              <a:t>k3 </a:t>
            </a:r>
            <a:r>
              <a:rPr lang="en-GB" sz="4000" b="1" dirty="0">
                <a:solidFill>
                  <a:schemeClr val="bg1"/>
                </a:solidFill>
              </a:rPr>
              <a:t>(D</a:t>
            </a:r>
            <a:r>
              <a:rPr lang="en-GB" sz="2800" b="1" dirty="0">
                <a:solidFill>
                  <a:schemeClr val="bg1"/>
                </a:solidFill>
              </a:rPr>
              <a:t>k2 </a:t>
            </a:r>
            <a:r>
              <a:rPr lang="en-GB" sz="4000" b="1" dirty="0">
                <a:solidFill>
                  <a:schemeClr val="bg1"/>
                </a:solidFill>
              </a:rPr>
              <a:t>(E</a:t>
            </a:r>
            <a:r>
              <a:rPr lang="en-GB" sz="2800" b="1" dirty="0">
                <a:solidFill>
                  <a:schemeClr val="bg1"/>
                </a:solidFill>
              </a:rPr>
              <a:t>k1</a:t>
            </a:r>
            <a:r>
              <a:rPr lang="en-GB" sz="4000" b="1" dirty="0">
                <a:solidFill>
                  <a:schemeClr val="bg1"/>
                </a:solidFill>
              </a:rPr>
              <a:t>))</a:t>
            </a:r>
            <a:endParaRPr lang="he-IL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0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 rtl="0"/>
            <a:r>
              <a:rPr lang="en-GB" b="1" dirty="0"/>
              <a:t>Triple DES – strength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ציין מיקום תוכן 6">
                <a:extLst>
                  <a:ext uri="{FF2B5EF4-FFF2-40B4-BE49-F238E27FC236}">
                    <a16:creationId xmlns:a16="http://schemas.microsoft.com/office/drawing/2014/main" id="{BF506C3C-1A98-4740-8442-ADBF093FF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6600" y="1456531"/>
                <a:ext cx="10776974" cy="4351338"/>
              </a:xfrm>
            </p:spPr>
            <p:txBody>
              <a:bodyPr/>
              <a:lstStyle/>
              <a:p>
                <a:pPr algn="l" rtl="0"/>
                <a:endParaRPr lang="en-GB" dirty="0"/>
              </a:p>
              <a:p>
                <a:pPr algn="l" rtl="0"/>
                <a:r>
                  <a:rPr lang="en-GB" sz="3600" dirty="0"/>
                  <a:t>Possible keys (k1,k2,k3)-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192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𝑘𝑒𝑦𝑠</m:t>
                    </m:r>
                  </m:oMath>
                </a14:m>
                <a:endParaRPr lang="en-GB" sz="3600" dirty="0"/>
              </a:p>
              <a:p>
                <a:pPr lvl="1" algn="l" rtl="0"/>
                <a:r>
                  <a:rPr lang="en-GB" sz="3200" dirty="0"/>
                  <a:t>Possibility of any collision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626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endParaRPr lang="en-GB" sz="3200" dirty="0"/>
              </a:p>
              <a:p>
                <a:pPr marL="457200" lvl="1" indent="0" algn="l" rtl="0">
                  <a:buNone/>
                </a:pPr>
                <a:endParaRPr lang="en-GB" sz="3200" dirty="0"/>
              </a:p>
              <a:p>
                <a:pPr algn="l" rtl="0"/>
                <a:r>
                  <a:rPr lang="en-GB" sz="3600" dirty="0"/>
                  <a:t>Meet In The Middle attack (MITM)-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𝑠𝑡𝑒𝑝𝑠</m:t>
                    </m:r>
                  </m:oMath>
                </a14:m>
                <a:endParaRPr lang="en-GB" sz="3600" dirty="0"/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𝑠𝑡𝑒𝑝𝑠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GB" sz="3200" dirty="0"/>
                  <a:t>sec  requires </a:t>
                </a:r>
                <a14:m>
                  <m:oMath xmlns:m="http://schemas.openxmlformats.org/officeDocument/2006/math">
                    <m:r>
                      <a:rPr lang="en-GB" sz="3200" dirty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200" b="0" i="0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  <m:r>
                      <a:rPr lang="en-GB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3200" b="0" i="0" dirty="0" smtClean="0">
                        <a:latin typeface="Cambria Math" panose="02040503050406030204" pitchFamily="18" charset="0"/>
                      </a:rPr>
                      <m:t>years</m:t>
                    </m:r>
                  </m:oMath>
                </a14:m>
                <a:r>
                  <a:rPr lang="en-GB" sz="3200" dirty="0"/>
                  <a:t> to break</a:t>
                </a:r>
              </a:p>
              <a:p>
                <a:pPr marL="457200" lvl="1" indent="0" algn="l" rtl="0">
                  <a:buNone/>
                </a:pPr>
                <a:r>
                  <a:rPr lang="en-GB" sz="3200" dirty="0"/>
                  <a:t>	</a:t>
                </a:r>
              </a:p>
            </p:txBody>
          </p:sp>
        </mc:Choice>
        <mc:Fallback xmlns="">
          <p:sp>
            <p:nvSpPr>
              <p:cNvPr id="7" name="מציין מיקום תוכן 6">
                <a:extLst>
                  <a:ext uri="{FF2B5EF4-FFF2-40B4-BE49-F238E27FC236}">
                    <a16:creationId xmlns:a16="http://schemas.microsoft.com/office/drawing/2014/main" id="{BF506C3C-1A98-4740-8442-ADBF093FF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00" y="1456531"/>
                <a:ext cx="1077697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11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130"/>
            <a:ext cx="12192000" cy="1325563"/>
          </a:xfrm>
        </p:spPr>
        <p:txBody>
          <a:bodyPr/>
          <a:lstStyle/>
          <a:p>
            <a:pPr algn="ctr" rtl="0"/>
            <a:r>
              <a:rPr lang="en-GB" b="1" dirty="0"/>
              <a:t>CBC mode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44AB75B-B9D7-4805-A7EE-53C15621D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19" t="28311" r="15750" b="16089"/>
          <a:stretch/>
        </p:blipFill>
        <p:spPr>
          <a:xfrm>
            <a:off x="3755059" y="3419474"/>
            <a:ext cx="5514378" cy="3295651"/>
          </a:xfrm>
          <a:prstGeom prst="rect">
            <a:avLst/>
          </a:prstGeo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D4F56FA-03C1-4564-9504-417F59214128}"/>
              </a:ext>
            </a:extLst>
          </p:cNvPr>
          <p:cNvSpPr txBox="1">
            <a:spLocks/>
          </p:cNvSpPr>
          <p:nvPr/>
        </p:nvSpPr>
        <p:spPr>
          <a:xfrm>
            <a:off x="257175" y="1690689"/>
            <a:ext cx="10233800" cy="502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GB" sz="3600" b="1" dirty="0"/>
          </a:p>
          <a:p>
            <a:pPr marL="0" indent="0" algn="l" rtl="0">
              <a:buNone/>
            </a:pPr>
            <a:endParaRPr lang="en-GB" sz="3600" b="1" dirty="0"/>
          </a:p>
          <a:p>
            <a:pPr algn="l" rtl="0"/>
            <a:endParaRPr lang="en-GB" sz="3600" b="1" dirty="0"/>
          </a:p>
          <a:p>
            <a:pPr algn="l" rtl="0"/>
            <a:r>
              <a:rPr lang="en-GB" sz="3600" b="1" dirty="0"/>
              <a:t>IV – 64bit</a:t>
            </a:r>
          </a:p>
          <a:p>
            <a:pPr algn="l" rtl="0"/>
            <a:r>
              <a:rPr lang="en-GB" sz="3600" b="1" dirty="0"/>
              <a:t>P</a:t>
            </a:r>
            <a:r>
              <a:rPr lang="en-GB" sz="2400" b="1" dirty="0"/>
              <a:t>i </a:t>
            </a:r>
            <a:r>
              <a:rPr lang="en-GB" sz="3600" b="1" dirty="0"/>
              <a:t>-  64 bit</a:t>
            </a:r>
          </a:p>
          <a:p>
            <a:pPr algn="l" rtl="0"/>
            <a:endParaRPr lang="en-GB" sz="3600" b="1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06DEF2B-3C9E-4A16-A0EB-B1857C64A6A7}"/>
              </a:ext>
            </a:extLst>
          </p:cNvPr>
          <p:cNvSpPr txBox="1"/>
          <p:nvPr/>
        </p:nvSpPr>
        <p:spPr>
          <a:xfrm>
            <a:off x="3755059" y="1390468"/>
            <a:ext cx="4844489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/>
              <a:t>“ Cryptology course presentation”</a:t>
            </a:r>
            <a:endParaRPr lang="he-IL" sz="26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9FE3A52-9CFF-4928-8844-C46E75910DAA}"/>
              </a:ext>
            </a:extLst>
          </p:cNvPr>
          <p:cNvSpPr txBox="1"/>
          <p:nvPr/>
        </p:nvSpPr>
        <p:spPr>
          <a:xfrm>
            <a:off x="1706844" y="2522748"/>
            <a:ext cx="381747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/>
              <a:t>“ </a:t>
            </a:r>
            <a:r>
              <a:rPr lang="en-US" sz="2600" dirty="0" err="1"/>
              <a:t>Cryptolo</a:t>
            </a:r>
            <a:r>
              <a:rPr lang="en-US" sz="2600" dirty="0"/>
              <a:t>”</a:t>
            </a:r>
            <a:endParaRPr lang="he-IL" sz="26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7888F58-DD28-4307-91B0-747D3D50E356}"/>
              </a:ext>
            </a:extLst>
          </p:cNvPr>
          <p:cNvSpPr txBox="1"/>
          <p:nvPr/>
        </p:nvSpPr>
        <p:spPr>
          <a:xfrm>
            <a:off x="3367987" y="2518162"/>
            <a:ext cx="381747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/>
              <a:t>“</a:t>
            </a:r>
            <a:r>
              <a:rPr lang="en-US" sz="2600" dirty="0" err="1"/>
              <a:t>gy</a:t>
            </a:r>
            <a:r>
              <a:rPr lang="en-US" sz="2600" dirty="0"/>
              <a:t> </a:t>
            </a:r>
            <a:r>
              <a:rPr lang="en-US" sz="2600" dirty="0" err="1"/>
              <a:t>cours</a:t>
            </a:r>
            <a:r>
              <a:rPr lang="en-US" sz="2600" dirty="0"/>
              <a:t>”</a:t>
            </a:r>
            <a:endParaRPr lang="he-IL" sz="26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B34BA61-0FCE-4BAD-A5C5-C14A3A36176F}"/>
              </a:ext>
            </a:extLst>
          </p:cNvPr>
          <p:cNvSpPr txBox="1"/>
          <p:nvPr/>
        </p:nvSpPr>
        <p:spPr>
          <a:xfrm>
            <a:off x="5230059" y="2498288"/>
            <a:ext cx="381747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/>
              <a:t>“e </a:t>
            </a:r>
            <a:r>
              <a:rPr lang="en-US" sz="2600" dirty="0" err="1"/>
              <a:t>presen</a:t>
            </a:r>
            <a:r>
              <a:rPr lang="en-US" sz="2600" dirty="0"/>
              <a:t>”</a:t>
            </a:r>
            <a:endParaRPr lang="he-IL" sz="2600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E9E34D0-A6D2-46C8-976A-78F5CEBDC3AA}"/>
              </a:ext>
            </a:extLst>
          </p:cNvPr>
          <p:cNvSpPr txBox="1"/>
          <p:nvPr/>
        </p:nvSpPr>
        <p:spPr>
          <a:xfrm>
            <a:off x="7092131" y="2513576"/>
            <a:ext cx="3817471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/>
              <a:t>“</a:t>
            </a:r>
            <a:r>
              <a:rPr lang="en-US" sz="2600" dirty="0" err="1"/>
              <a:t>tation</a:t>
            </a:r>
            <a:r>
              <a:rPr lang="en-US" sz="2600" dirty="0"/>
              <a:t>  ”</a:t>
            </a:r>
            <a:endParaRPr lang="he-IL" sz="2600" dirty="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3BB3597A-21ED-4016-B548-A6E6DD1B355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15579" y="1882911"/>
            <a:ext cx="2561725" cy="650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5CF3E9E0-CF13-4C8A-B445-E46B6961512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5276723" y="1882911"/>
            <a:ext cx="900581" cy="635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B26AAF5C-BF07-4D91-B18E-E3CC96B3932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77304" y="1882911"/>
            <a:ext cx="942986" cy="635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2C1DC73F-7AAE-4F2C-B370-911F5644850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177304" y="1882911"/>
            <a:ext cx="2823563" cy="630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6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DE58E3C-CF04-44E1-9BCA-FA79A0AAE5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103" y="1229032"/>
                <a:ext cx="11055497" cy="2094271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GB" sz="3600" b="1" dirty="0">
                    <a:solidFill>
                      <a:schemeClr val="tx1"/>
                    </a:solidFill>
                  </a:rPr>
                  <a:t>Key setup:</a:t>
                </a:r>
              </a:p>
              <a:p>
                <a:pPr lvl="1" algn="l" rtl="0"/>
                <a:r>
                  <a:rPr lang="en-GB" sz="2800" b="1" dirty="0">
                    <a:solidFill>
                      <a:schemeClr val="tx1"/>
                    </a:solidFill>
                  </a:rPr>
                  <a:t>Generate p, q. calculate n=p*q</a:t>
                </a:r>
              </a:p>
              <a:p>
                <a:pPr lvl="1" algn="l" rtl="0"/>
                <a:r>
                  <a:rPr lang="en-GB" sz="2800" b="1" dirty="0">
                    <a:solidFill>
                      <a:schemeClr val="tx1"/>
                    </a:solidFill>
                  </a:rPr>
                  <a:t>Choose e  ( gcd( e,φ(n) )=1 , 1&lt;e&lt; φ(n) )</a:t>
                </a:r>
              </a:p>
              <a:p>
                <a:pPr lvl="1" algn="l" rtl="0"/>
                <a:r>
                  <a:rPr lang="en-GB" sz="2800" b="1" dirty="0">
                    <a:solidFill>
                      <a:schemeClr val="tx1"/>
                    </a:solidFill>
                  </a:rPr>
                  <a:t>Calculate d, by solving:  e*d </a:t>
                </a:r>
                <a14:m>
                  <m:oMath xmlns:m="http://schemas.openxmlformats.org/officeDocument/2006/math">
                    <m:r>
                      <a:rPr lang="en-GB" sz="2800" b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GB" sz="2800" b="1" dirty="0">
                    <a:solidFill>
                      <a:schemeClr val="tx1"/>
                    </a:solidFill>
                  </a:rPr>
                  <a:t> 1 mod φ(n)</a:t>
                </a:r>
              </a:p>
              <a:p>
                <a:pPr marL="457200" lvl="1" indent="0" algn="l" rtl="0">
                  <a:buNone/>
                </a:pPr>
                <a:endParaRPr lang="en-GB" sz="2800" b="1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DE58E3C-CF04-44E1-9BCA-FA79A0AAE5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103" y="1229032"/>
                <a:ext cx="11055497" cy="2094271"/>
              </a:xfrm>
              <a:blipFill>
                <a:blip r:embed="rId2"/>
                <a:stretch>
                  <a:fillRect l="-1654" t="-7289" b="-5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כותרת 4">
            <a:extLst>
              <a:ext uri="{FF2B5EF4-FFF2-40B4-BE49-F238E27FC236}">
                <a16:creationId xmlns:a16="http://schemas.microsoft.com/office/drawing/2014/main" id="{2F6222EC-2EF3-406F-A43F-A9C4840B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770"/>
            <a:ext cx="10515600" cy="83441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GB" sz="6000" b="1" dirty="0"/>
              <a:t>RSA</a:t>
            </a:r>
            <a:br>
              <a:rPr lang="en-GB" b="1" dirty="0"/>
            </a:br>
            <a:endParaRPr lang="he-IL" dirty="0"/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FBC7427C-6159-4157-BD38-ECCA23FB86BF}"/>
              </a:ext>
            </a:extLst>
          </p:cNvPr>
          <p:cNvSpPr/>
          <p:nvPr/>
        </p:nvSpPr>
        <p:spPr>
          <a:xfrm rot="16200000">
            <a:off x="7575757" y="1779188"/>
            <a:ext cx="589935" cy="77675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588A9D3F-E87D-495A-BDE7-12238C2F39CF}"/>
                  </a:ext>
                </a:extLst>
              </p:cNvPr>
              <p:cNvSpPr txBox="1"/>
              <p:nvPr/>
            </p:nvSpPr>
            <p:spPr>
              <a:xfrm>
                <a:off x="8425581" y="1644345"/>
                <a:ext cx="3087329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GB" sz="2800" dirty="0"/>
                  <a:t>PublicKey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e-IL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he-IL" sz="2800" dirty="0"/>
                  <a:t>   </a:t>
                </a:r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588A9D3F-E87D-495A-BDE7-12238C2F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81" y="1644345"/>
                <a:ext cx="3087329" cy="523220"/>
              </a:xfrm>
              <a:prstGeom prst="rect">
                <a:avLst/>
              </a:prstGeom>
              <a:blipFill>
                <a:blip r:embed="rId3"/>
                <a:stretch>
                  <a:fillRect l="-3945" t="-13953" r="-2959" b="-32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14A573DB-607D-4D63-B78E-8C4433CDE705}"/>
                  </a:ext>
                </a:extLst>
              </p:cNvPr>
              <p:cNvSpPr txBox="1"/>
              <p:nvPr/>
            </p:nvSpPr>
            <p:spPr>
              <a:xfrm>
                <a:off x="8425581" y="2302801"/>
                <a:ext cx="357894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GB" sz="2800" dirty="0"/>
                  <a:t>PrivateKey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e-IL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he-IL" sz="2800" dirty="0"/>
                  <a:t>   </a:t>
                </a:r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14A573DB-607D-4D63-B78E-8C4433CDE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81" y="2302801"/>
                <a:ext cx="3578942" cy="523220"/>
              </a:xfrm>
              <a:prstGeom prst="rect">
                <a:avLst/>
              </a:prstGeom>
              <a:blipFill>
                <a:blip r:embed="rId4"/>
                <a:stretch>
                  <a:fillRect l="-3407" t="-13953" r="-3066" b="-32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4A51A475-7201-48C8-B869-24622B72B0D6}"/>
                  </a:ext>
                </a:extLst>
              </p:cNvPr>
              <p:cNvSpPr txBox="1"/>
              <p:nvPr/>
            </p:nvSpPr>
            <p:spPr>
              <a:xfrm>
                <a:off x="580103" y="3534698"/>
                <a:ext cx="10931013" cy="156081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GB" sz="3600" b="1" dirty="0"/>
                  <a:t>The algorithm: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/>
                  <a:t>Encryption:  </a:t>
                </a:r>
                <a14:m>
                  <m:oMath xmlns:m="http://schemas.openxmlformats.org/officeDocument/2006/math">
                    <m:r>
                      <a:rPr lang="en-GB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p>
                    </m:sSup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GB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/>
                  <a:t>Decryption:  </a:t>
                </a:r>
                <a14:m>
                  <m:oMath xmlns:m="http://schemas.openxmlformats.org/officeDocument/2006/math">
                    <m:r>
                      <a:rPr lang="en-GB" sz="2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he-IL" sz="2800" b="1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4A51A475-7201-48C8-B869-24622B72B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3" y="3534698"/>
                <a:ext cx="10931013" cy="1560812"/>
              </a:xfrm>
              <a:prstGeom prst="rect">
                <a:avLst/>
              </a:prstGeom>
              <a:blipFill>
                <a:blip r:embed="rId5"/>
                <a:stretch>
                  <a:fillRect l="-1673" t="-6250" b="-74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תמונה 13" descr="תמונה שמכילה אובייקט, שעון, מד, שלט&#10;&#10;התיאור נוצר באופן אוטומטי">
            <a:extLst>
              <a:ext uri="{FF2B5EF4-FFF2-40B4-BE49-F238E27FC236}">
                <a16:creationId xmlns:a16="http://schemas.microsoft.com/office/drawing/2014/main" id="{84D60596-6155-4822-9FDB-C073EFF8C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24" y="3306038"/>
            <a:ext cx="3202857" cy="32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C606D995-AF33-4FCA-89EE-DC2A8D663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74" t="24881" r="13245" b="13243"/>
          <a:stretch/>
        </p:blipFill>
        <p:spPr>
          <a:xfrm>
            <a:off x="3254189" y="1519181"/>
            <a:ext cx="5683622" cy="512735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D727F79-7A43-434E-9EF7-607EC4D34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20" t="48076" r="53299" b="49025"/>
          <a:stretch/>
        </p:blipFill>
        <p:spPr>
          <a:xfrm>
            <a:off x="5257511" y="2052098"/>
            <a:ext cx="1118709" cy="29049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467"/>
            <a:ext cx="12192000" cy="1325563"/>
          </a:xfrm>
        </p:spPr>
        <p:txBody>
          <a:bodyPr/>
          <a:lstStyle/>
          <a:p>
            <a:pPr algn="ctr" rtl="0"/>
            <a:r>
              <a:rPr lang="en-GB" b="1" dirty="0"/>
              <a:t>Digital Signature Model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0A3FE6B-E252-4703-B9BD-645AF36B93B6}"/>
              </a:ext>
            </a:extLst>
          </p:cNvPr>
          <p:cNvSpPr txBox="1"/>
          <p:nvPr/>
        </p:nvSpPr>
        <p:spPr>
          <a:xfrm>
            <a:off x="7978587" y="2598587"/>
            <a:ext cx="959224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          Naor’s</a:t>
            </a:r>
            <a:endParaRPr lang="he-IL" sz="1200" b="1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9945D55-C35B-4BD2-AEFE-1A06C40296FE}"/>
              </a:ext>
            </a:extLst>
          </p:cNvPr>
          <p:cNvSpPr txBox="1"/>
          <p:nvPr/>
        </p:nvSpPr>
        <p:spPr>
          <a:xfrm>
            <a:off x="3254189" y="3821247"/>
            <a:ext cx="609888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</a:rPr>
              <a:t>Liron’s</a:t>
            </a:r>
            <a:endParaRPr lang="he-IL" sz="1100" b="1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6946280-D723-4F32-A250-EA0AE0BC2E1E}"/>
              </a:ext>
            </a:extLst>
          </p:cNvPr>
          <p:cNvSpPr txBox="1"/>
          <p:nvPr/>
        </p:nvSpPr>
        <p:spPr>
          <a:xfrm>
            <a:off x="4055518" y="6136744"/>
            <a:ext cx="609888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</a:rPr>
              <a:t>Liron’s</a:t>
            </a:r>
            <a:endParaRPr lang="he-IL" sz="1100" b="1" dirty="0">
              <a:solidFill>
                <a:schemeClr val="bg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0A05421-6D7C-4528-AE19-ADB5DEB3C34C}"/>
              </a:ext>
            </a:extLst>
          </p:cNvPr>
          <p:cNvSpPr txBox="1"/>
          <p:nvPr/>
        </p:nvSpPr>
        <p:spPr>
          <a:xfrm>
            <a:off x="4812457" y="1566813"/>
            <a:ext cx="89010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Liron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9628A50-719C-4A81-8CA4-9C948696ADE4}"/>
              </a:ext>
            </a:extLst>
          </p:cNvPr>
          <p:cNvSpPr txBox="1"/>
          <p:nvPr/>
        </p:nvSpPr>
        <p:spPr>
          <a:xfrm>
            <a:off x="8150941" y="1566813"/>
            <a:ext cx="786869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Naor</a:t>
            </a:r>
            <a:endParaRPr lang="he-IL" sz="2000" b="1" dirty="0">
              <a:solidFill>
                <a:schemeClr val="bg1"/>
              </a:solidFill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4C7881F-62E8-46C0-A15F-8B9D6556E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56" t="51921" r="36158" b="45108"/>
          <a:stretch/>
        </p:blipFill>
        <p:spPr>
          <a:xfrm>
            <a:off x="6164685" y="2052098"/>
            <a:ext cx="293020" cy="290493"/>
          </a:xfrm>
          <a:prstGeom prst="rect">
            <a:avLst/>
          </a:prstGeom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A0658234-DBC5-49C4-9536-674858AC59C0}"/>
              </a:ext>
            </a:extLst>
          </p:cNvPr>
          <p:cNvSpPr/>
          <p:nvPr/>
        </p:nvSpPr>
        <p:spPr>
          <a:xfrm>
            <a:off x="4812457" y="2123768"/>
            <a:ext cx="445054" cy="1376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05B656E5-76C6-4F9A-89B3-DDF7D153D518}"/>
              </a:ext>
            </a:extLst>
          </p:cNvPr>
          <p:cNvSpPr/>
          <p:nvPr/>
        </p:nvSpPr>
        <p:spPr>
          <a:xfrm>
            <a:off x="6457705" y="2123767"/>
            <a:ext cx="533030" cy="1376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978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 rtl="0"/>
            <a:r>
              <a:rPr lang="en-GB" dirty="0"/>
              <a:t>Summing Up</a:t>
            </a:r>
            <a:endParaRPr lang="he-IL" dirty="0"/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80A814EB-FE89-4A02-B365-2F7D273B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GB" sz="3200" dirty="0"/>
              <a:t>Safe messaging platform-</a:t>
            </a:r>
          </a:p>
          <a:p>
            <a:pPr lvl="1" algn="l" rtl="0"/>
            <a:r>
              <a:rPr lang="en-GB" sz="2800" dirty="0"/>
              <a:t>3-keys Triple DES</a:t>
            </a:r>
          </a:p>
          <a:p>
            <a:pPr lvl="1" algn="l" rtl="0"/>
            <a:r>
              <a:rPr lang="en-GB" sz="2800" dirty="0"/>
              <a:t>RSA</a:t>
            </a:r>
          </a:p>
          <a:p>
            <a:pPr lvl="1" algn="l" rtl="0"/>
            <a:r>
              <a:rPr lang="en-GB" sz="2800" dirty="0"/>
              <a:t>Digital signature</a:t>
            </a:r>
          </a:p>
          <a:p>
            <a:pPr marL="457200" lvl="1" indent="0" algn="l" rtl="0">
              <a:buNone/>
            </a:pPr>
            <a:endParaRPr lang="en-GB" sz="3200" dirty="0"/>
          </a:p>
          <a:p>
            <a:pPr algn="l" rtl="0"/>
            <a:r>
              <a:rPr lang="en-GB" sz="3200" dirty="0"/>
              <a:t>d</a:t>
            </a:r>
          </a:p>
          <a:p>
            <a:pPr lvl="1" algn="l" rtl="0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2902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 descr="תמונה שמכילה שלט, חדר, שעון&#10;&#10;התיאור נוצר באופן אוטומטי">
            <a:extLst>
              <a:ext uri="{FF2B5EF4-FFF2-40B4-BE49-F238E27FC236}">
                <a16:creationId xmlns:a16="http://schemas.microsoft.com/office/drawing/2014/main" id="{E61769FA-24FA-4344-9098-412830324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6183"/>
          <a:stretch/>
        </p:blipFill>
        <p:spPr>
          <a:xfrm>
            <a:off x="2161939" y="3002889"/>
            <a:ext cx="8190271" cy="3549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C1E85855-1CBD-47AB-B92A-48CBA1D4795B}"/>
                  </a:ext>
                </a:extLst>
              </p:cNvPr>
              <p:cNvSpPr txBox="1"/>
              <p:nvPr/>
            </p:nvSpPr>
            <p:spPr>
              <a:xfrm>
                <a:off x="1209548" y="1339030"/>
                <a:ext cx="1198344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46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C1E85855-1CBD-47AB-B92A-48CBA1D47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48" y="1339030"/>
                <a:ext cx="119834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92E4ABCB-8820-45F4-AA28-D72DBA87EC03}"/>
                  </a:ext>
                </a:extLst>
              </p:cNvPr>
              <p:cNvSpPr txBox="1"/>
              <p:nvPr/>
            </p:nvSpPr>
            <p:spPr>
              <a:xfrm>
                <a:off x="2815495" y="514272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92E4ABCB-8820-45F4-AA28-D72DBA87E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495" y="514272"/>
                <a:ext cx="7796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3A13A44-1895-435A-9BFC-CB2C09B2439F}"/>
                  </a:ext>
                </a:extLst>
              </p:cNvPr>
              <p:cNvSpPr txBox="1"/>
              <p:nvPr/>
            </p:nvSpPr>
            <p:spPr>
              <a:xfrm>
                <a:off x="3595136" y="514272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68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3A13A44-1895-435A-9BFC-CB2C09B24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136" y="514272"/>
                <a:ext cx="77964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58A2D70C-7D24-4EC7-A916-B3834F9E5435}"/>
                  </a:ext>
                </a:extLst>
              </p:cNvPr>
              <p:cNvSpPr txBox="1"/>
              <p:nvPr/>
            </p:nvSpPr>
            <p:spPr>
              <a:xfrm>
                <a:off x="4374777" y="519511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58A2D70C-7D24-4EC7-A916-B3834F9E5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77" y="519511"/>
                <a:ext cx="77964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9AD17DC6-0E98-41D2-BFBF-5A04E60346F9}"/>
                  </a:ext>
                </a:extLst>
              </p:cNvPr>
              <p:cNvSpPr txBox="1"/>
              <p:nvPr/>
            </p:nvSpPr>
            <p:spPr>
              <a:xfrm>
                <a:off x="5087614" y="508033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9AD17DC6-0E98-41D2-BFBF-5A04E6034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14" y="508033"/>
                <a:ext cx="779641" cy="830997"/>
              </a:xfrm>
              <a:prstGeom prst="rect">
                <a:avLst/>
              </a:prstGeom>
              <a:blipFill>
                <a:blip r:embed="rId7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תיבת טקסט 24">
                <a:extLst>
                  <a:ext uri="{FF2B5EF4-FFF2-40B4-BE49-F238E27FC236}">
                    <a16:creationId xmlns:a16="http://schemas.microsoft.com/office/drawing/2014/main" id="{F8CDC1A4-7732-49ED-8492-64A02C9D00BD}"/>
                  </a:ext>
                </a:extLst>
              </p:cNvPr>
              <p:cNvSpPr txBox="1"/>
              <p:nvPr/>
            </p:nvSpPr>
            <p:spPr>
              <a:xfrm>
                <a:off x="5867255" y="516768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5" name="תיבת טקסט 24">
                <a:extLst>
                  <a:ext uri="{FF2B5EF4-FFF2-40B4-BE49-F238E27FC236}">
                    <a16:creationId xmlns:a16="http://schemas.microsoft.com/office/drawing/2014/main" id="{F8CDC1A4-7732-49ED-8492-64A02C9D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55" y="516768"/>
                <a:ext cx="779641" cy="830997"/>
              </a:xfrm>
              <a:prstGeom prst="rect">
                <a:avLst/>
              </a:prstGeom>
              <a:blipFill>
                <a:blip r:embed="rId8"/>
                <a:stretch>
                  <a:fillRect r="-23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תיבת טקסט 25">
                <a:extLst>
                  <a:ext uri="{FF2B5EF4-FFF2-40B4-BE49-F238E27FC236}">
                    <a16:creationId xmlns:a16="http://schemas.microsoft.com/office/drawing/2014/main" id="{2B77F37C-ABF1-4AA7-8879-B3861EE8F4F1}"/>
                  </a:ext>
                </a:extLst>
              </p:cNvPr>
              <p:cNvSpPr txBox="1"/>
              <p:nvPr/>
            </p:nvSpPr>
            <p:spPr>
              <a:xfrm>
                <a:off x="7077814" y="525410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59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6" name="תיבת טקסט 25">
                <a:extLst>
                  <a:ext uri="{FF2B5EF4-FFF2-40B4-BE49-F238E27FC236}">
                    <a16:creationId xmlns:a16="http://schemas.microsoft.com/office/drawing/2014/main" id="{2B77F37C-ABF1-4AA7-8879-B3861EE8F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14" y="525410"/>
                <a:ext cx="77964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תיבת טקסט 26">
                <a:extLst>
                  <a:ext uri="{FF2B5EF4-FFF2-40B4-BE49-F238E27FC236}">
                    <a16:creationId xmlns:a16="http://schemas.microsoft.com/office/drawing/2014/main" id="{798EB557-4304-4042-8885-C3C9AA1DD9CD}"/>
                  </a:ext>
                </a:extLst>
              </p:cNvPr>
              <p:cNvSpPr txBox="1"/>
              <p:nvPr/>
            </p:nvSpPr>
            <p:spPr>
              <a:xfrm>
                <a:off x="7790651" y="525410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7" name="תיבת טקסט 26">
                <a:extLst>
                  <a:ext uri="{FF2B5EF4-FFF2-40B4-BE49-F238E27FC236}">
                    <a16:creationId xmlns:a16="http://schemas.microsoft.com/office/drawing/2014/main" id="{798EB557-4304-4042-8885-C3C9AA1DD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651" y="525410"/>
                <a:ext cx="779641" cy="830997"/>
              </a:xfrm>
              <a:prstGeom prst="rect">
                <a:avLst/>
              </a:prstGeom>
              <a:blipFill>
                <a:blip r:embed="rId10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תיבת טקסט 27">
                <a:extLst>
                  <a:ext uri="{FF2B5EF4-FFF2-40B4-BE49-F238E27FC236}">
                    <a16:creationId xmlns:a16="http://schemas.microsoft.com/office/drawing/2014/main" id="{931C4B4C-0A44-4371-8EEB-2719F9942A6D}"/>
                  </a:ext>
                </a:extLst>
              </p:cNvPr>
              <p:cNvSpPr txBox="1"/>
              <p:nvPr/>
            </p:nvSpPr>
            <p:spPr>
              <a:xfrm>
                <a:off x="8570292" y="525410"/>
                <a:ext cx="779641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28" name="תיבת טקסט 27">
                <a:extLst>
                  <a:ext uri="{FF2B5EF4-FFF2-40B4-BE49-F238E27FC236}">
                    <a16:creationId xmlns:a16="http://schemas.microsoft.com/office/drawing/2014/main" id="{931C4B4C-0A44-4371-8EEB-2719F9942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292" y="525410"/>
                <a:ext cx="77964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A288EFF9-A645-41F0-92A4-52B7D9994E7A}"/>
                  </a:ext>
                </a:extLst>
              </p:cNvPr>
              <p:cNvSpPr txBox="1"/>
              <p:nvPr/>
            </p:nvSpPr>
            <p:spPr>
              <a:xfrm>
                <a:off x="1941148" y="1339028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A288EFF9-A645-41F0-92A4-52B7D999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48" y="1339028"/>
                <a:ext cx="1147195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C7B39154-13F5-47B8-83B7-6BBDA669189B}"/>
                  </a:ext>
                </a:extLst>
              </p:cNvPr>
              <p:cNvSpPr txBox="1"/>
              <p:nvPr/>
            </p:nvSpPr>
            <p:spPr>
              <a:xfrm>
                <a:off x="2723554" y="1339028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C7B39154-13F5-47B8-83B7-6BBDA669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554" y="1339028"/>
                <a:ext cx="1147195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61312DC2-FEDA-45D8-BD44-1E551FDC522A}"/>
                  </a:ext>
                </a:extLst>
              </p:cNvPr>
              <p:cNvSpPr txBox="1"/>
              <p:nvPr/>
            </p:nvSpPr>
            <p:spPr>
              <a:xfrm>
                <a:off x="3665167" y="1355747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61312DC2-FEDA-45D8-BD44-1E551FDC5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167" y="1355747"/>
                <a:ext cx="1147195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929E4C10-75CD-4E59-8B22-85F57A707CDF}"/>
                  </a:ext>
                </a:extLst>
              </p:cNvPr>
              <p:cNvSpPr txBox="1"/>
              <p:nvPr/>
            </p:nvSpPr>
            <p:spPr>
              <a:xfrm>
                <a:off x="4554426" y="1352070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69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929E4C10-75CD-4E59-8B22-85F57A707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26" y="1352070"/>
                <a:ext cx="1147195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1548DCFF-7A53-4E4C-A5D2-E13CDAD3550F}"/>
                  </a:ext>
                </a:extLst>
              </p:cNvPr>
              <p:cNvSpPr txBox="1"/>
              <p:nvPr/>
            </p:nvSpPr>
            <p:spPr>
              <a:xfrm>
                <a:off x="5243280" y="1347765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73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1548DCFF-7A53-4E4C-A5D2-E13CDAD35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80" y="1347765"/>
                <a:ext cx="1147195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63F12329-B69F-47FE-901B-584B0AA42A0C}"/>
                  </a:ext>
                </a:extLst>
              </p:cNvPr>
              <p:cNvSpPr txBox="1"/>
              <p:nvPr/>
            </p:nvSpPr>
            <p:spPr>
              <a:xfrm>
                <a:off x="5934059" y="1339027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74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63F12329-B69F-47FE-901B-584B0AA42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059" y="1339027"/>
                <a:ext cx="1147195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D86FDF35-6235-4063-93EB-7D381BED5A1E}"/>
                  </a:ext>
                </a:extLst>
              </p:cNvPr>
              <p:cNvSpPr txBox="1"/>
              <p:nvPr/>
            </p:nvSpPr>
            <p:spPr>
              <a:xfrm>
                <a:off x="6645176" y="1330289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D86FDF35-6235-4063-93EB-7D381BED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176" y="1330289"/>
                <a:ext cx="1147195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תיבת טקסט 35">
                <a:extLst>
                  <a:ext uri="{FF2B5EF4-FFF2-40B4-BE49-F238E27FC236}">
                    <a16:creationId xmlns:a16="http://schemas.microsoft.com/office/drawing/2014/main" id="{A0D3EB89-E761-4B91-A236-AEF2EFEE61B2}"/>
                  </a:ext>
                </a:extLst>
              </p:cNvPr>
              <p:cNvSpPr txBox="1"/>
              <p:nvPr/>
            </p:nvSpPr>
            <p:spPr>
              <a:xfrm>
                <a:off x="7335955" y="1330288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6" name="תיבת טקסט 35">
                <a:extLst>
                  <a:ext uri="{FF2B5EF4-FFF2-40B4-BE49-F238E27FC236}">
                    <a16:creationId xmlns:a16="http://schemas.microsoft.com/office/drawing/2014/main" id="{A0D3EB89-E761-4B91-A236-AEF2EFEE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955" y="1330288"/>
                <a:ext cx="1147195" cy="83099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CFE62F22-5D1E-4BFC-8E44-C47F1D1F03A9}"/>
                  </a:ext>
                </a:extLst>
              </p:cNvPr>
              <p:cNvSpPr txBox="1"/>
              <p:nvPr/>
            </p:nvSpPr>
            <p:spPr>
              <a:xfrm>
                <a:off x="8796673" y="1330286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CFE62F22-5D1E-4BFC-8E44-C47F1D1F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73" y="1330286"/>
                <a:ext cx="1147195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B39F6DC9-2EF2-47F6-A638-09ADBED45AD7}"/>
                  </a:ext>
                </a:extLst>
              </p:cNvPr>
              <p:cNvSpPr txBox="1"/>
              <p:nvPr/>
            </p:nvSpPr>
            <p:spPr>
              <a:xfrm>
                <a:off x="8079771" y="1356277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69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B39F6DC9-2EF2-47F6-A638-09ADBED4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771" y="1356277"/>
                <a:ext cx="1147195" cy="8309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9F631608-4FA2-4C97-8C22-5FCAB6AA8656}"/>
                  </a:ext>
                </a:extLst>
              </p:cNvPr>
              <p:cNvSpPr txBox="1"/>
              <p:nvPr/>
            </p:nvSpPr>
            <p:spPr>
              <a:xfrm>
                <a:off x="9522496" y="1330284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67</m:t>
                    </m:r>
                  </m:oMath>
                </a14:m>
                <a:r>
                  <a:rPr lang="en-GB" sz="4800" dirty="0"/>
                  <a:t>	</a:t>
                </a:r>
                <a:endParaRPr lang="he-IL" sz="4800" dirty="0"/>
              </a:p>
            </p:txBody>
          </p:sp>
        </mc:Choice>
        <mc:Fallback xmlns="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9F631608-4FA2-4C97-8C22-5FCAB6AA8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496" y="1330284"/>
                <a:ext cx="1147195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תיבת טקסט 41">
                <a:extLst>
                  <a:ext uri="{FF2B5EF4-FFF2-40B4-BE49-F238E27FC236}">
                    <a16:creationId xmlns:a16="http://schemas.microsoft.com/office/drawing/2014/main" id="{7AD84BBD-2832-4BAB-8B0D-1B5C47BC814F}"/>
                  </a:ext>
                </a:extLst>
              </p:cNvPr>
              <p:cNvSpPr txBox="1"/>
              <p:nvPr/>
            </p:nvSpPr>
            <p:spPr>
              <a:xfrm>
                <a:off x="10116431" y="1330282"/>
                <a:ext cx="1147195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42" name="תיבת טקסט 41">
                <a:extLst>
                  <a:ext uri="{FF2B5EF4-FFF2-40B4-BE49-F238E27FC236}">
                    <a16:creationId xmlns:a16="http://schemas.microsoft.com/office/drawing/2014/main" id="{7AD84BBD-2832-4BAB-8B0D-1B5C47BC8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6431" y="1330282"/>
                <a:ext cx="1147195" cy="83099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7330B4F8-699C-4EAF-B431-819438C1F259}"/>
                  </a:ext>
                </a:extLst>
              </p:cNvPr>
              <p:cNvSpPr txBox="1"/>
              <p:nvPr/>
            </p:nvSpPr>
            <p:spPr>
              <a:xfrm>
                <a:off x="2960790" y="452064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7330B4F8-699C-4EAF-B431-819438C1F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790" y="452064"/>
                <a:ext cx="779641" cy="9541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07D19892-BDF6-4883-90D7-DB332B5FB31B}"/>
              </a:ext>
            </a:extLst>
          </p:cNvPr>
          <p:cNvSpPr txBox="1"/>
          <p:nvPr/>
        </p:nvSpPr>
        <p:spPr>
          <a:xfrm>
            <a:off x="3773688" y="463854"/>
            <a:ext cx="779641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5600" dirty="0"/>
              <a:t>h</a:t>
            </a:r>
            <a:endParaRPr lang="he-IL" sz="5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תיבת טקסט 44">
                <a:extLst>
                  <a:ext uri="{FF2B5EF4-FFF2-40B4-BE49-F238E27FC236}">
                    <a16:creationId xmlns:a16="http://schemas.microsoft.com/office/drawing/2014/main" id="{0C9CA5F0-D9D0-4074-8316-F2EB9E6A02CE}"/>
                  </a:ext>
                </a:extLst>
              </p:cNvPr>
              <p:cNvSpPr txBox="1"/>
              <p:nvPr/>
            </p:nvSpPr>
            <p:spPr>
              <a:xfrm>
                <a:off x="4347841" y="389602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45" name="תיבת טקסט 44">
                <a:extLst>
                  <a:ext uri="{FF2B5EF4-FFF2-40B4-BE49-F238E27FC236}">
                    <a16:creationId xmlns:a16="http://schemas.microsoft.com/office/drawing/2014/main" id="{0C9CA5F0-D9D0-4074-8316-F2EB9E6A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841" y="389602"/>
                <a:ext cx="779641" cy="9541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תיבת טקסט 45">
                <a:extLst>
                  <a:ext uri="{FF2B5EF4-FFF2-40B4-BE49-F238E27FC236}">
                    <a16:creationId xmlns:a16="http://schemas.microsoft.com/office/drawing/2014/main" id="{582275F8-71A6-45DB-9900-3D6A07CF0743}"/>
                  </a:ext>
                </a:extLst>
              </p:cNvPr>
              <p:cNvSpPr txBox="1"/>
              <p:nvPr/>
            </p:nvSpPr>
            <p:spPr>
              <a:xfrm>
                <a:off x="7394777" y="1188780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46" name="תיבת טקסט 45">
                <a:extLst>
                  <a:ext uri="{FF2B5EF4-FFF2-40B4-BE49-F238E27FC236}">
                    <a16:creationId xmlns:a16="http://schemas.microsoft.com/office/drawing/2014/main" id="{582275F8-71A6-45DB-9900-3D6A07CF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777" y="1188780"/>
                <a:ext cx="779641" cy="95410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תיבת טקסט 47">
                <a:extLst>
                  <a:ext uri="{FF2B5EF4-FFF2-40B4-BE49-F238E27FC236}">
                    <a16:creationId xmlns:a16="http://schemas.microsoft.com/office/drawing/2014/main" id="{0D3EDA69-B242-4480-92B9-9EF790580B54}"/>
                  </a:ext>
                </a:extLst>
              </p:cNvPr>
              <p:cNvSpPr txBox="1"/>
              <p:nvPr/>
            </p:nvSpPr>
            <p:spPr>
              <a:xfrm>
                <a:off x="6031915" y="404550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48" name="תיבת טקסט 47">
                <a:extLst>
                  <a:ext uri="{FF2B5EF4-FFF2-40B4-BE49-F238E27FC236}">
                    <a16:creationId xmlns:a16="http://schemas.microsoft.com/office/drawing/2014/main" id="{0D3EDA69-B242-4480-92B9-9EF790580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15" y="404550"/>
                <a:ext cx="779641" cy="95410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תיבת טקסט 48">
                <a:extLst>
                  <a:ext uri="{FF2B5EF4-FFF2-40B4-BE49-F238E27FC236}">
                    <a16:creationId xmlns:a16="http://schemas.microsoft.com/office/drawing/2014/main" id="{5EF4CEA6-CA69-4EFF-BDE7-DC79AB369856}"/>
                  </a:ext>
                </a:extLst>
              </p:cNvPr>
              <p:cNvSpPr txBox="1"/>
              <p:nvPr/>
            </p:nvSpPr>
            <p:spPr>
              <a:xfrm>
                <a:off x="7133143" y="434983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49" name="תיבת טקסט 48">
                <a:extLst>
                  <a:ext uri="{FF2B5EF4-FFF2-40B4-BE49-F238E27FC236}">
                    <a16:creationId xmlns:a16="http://schemas.microsoft.com/office/drawing/2014/main" id="{5EF4CEA6-CA69-4EFF-BDE7-DC79AB36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143" y="434983"/>
                <a:ext cx="779641" cy="9541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תיבת טקסט 49">
                <a:extLst>
                  <a:ext uri="{FF2B5EF4-FFF2-40B4-BE49-F238E27FC236}">
                    <a16:creationId xmlns:a16="http://schemas.microsoft.com/office/drawing/2014/main" id="{DA56CB05-A027-4321-96C8-288813E7B0B9}"/>
                  </a:ext>
                </a:extLst>
              </p:cNvPr>
              <p:cNvSpPr txBox="1"/>
              <p:nvPr/>
            </p:nvSpPr>
            <p:spPr>
              <a:xfrm>
                <a:off x="7819095" y="391162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0" name="תיבת טקסט 49">
                <a:extLst>
                  <a:ext uri="{FF2B5EF4-FFF2-40B4-BE49-F238E27FC236}">
                    <a16:creationId xmlns:a16="http://schemas.microsoft.com/office/drawing/2014/main" id="{DA56CB05-A027-4321-96C8-288813E7B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095" y="391162"/>
                <a:ext cx="779641" cy="95410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תיבת טקסט 50">
                <a:extLst>
                  <a:ext uri="{FF2B5EF4-FFF2-40B4-BE49-F238E27FC236}">
                    <a16:creationId xmlns:a16="http://schemas.microsoft.com/office/drawing/2014/main" id="{816B0BC0-687F-47EE-9FBD-68F34DA2DF5F}"/>
                  </a:ext>
                </a:extLst>
              </p:cNvPr>
              <p:cNvSpPr txBox="1"/>
              <p:nvPr/>
            </p:nvSpPr>
            <p:spPr>
              <a:xfrm>
                <a:off x="8587676" y="411199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1" name="תיבת טקסט 50">
                <a:extLst>
                  <a:ext uri="{FF2B5EF4-FFF2-40B4-BE49-F238E27FC236}">
                    <a16:creationId xmlns:a16="http://schemas.microsoft.com/office/drawing/2014/main" id="{816B0BC0-687F-47EE-9FBD-68F34DA2D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676" y="411199"/>
                <a:ext cx="779641" cy="95410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תיבת טקסט 51">
                <a:extLst>
                  <a:ext uri="{FF2B5EF4-FFF2-40B4-BE49-F238E27FC236}">
                    <a16:creationId xmlns:a16="http://schemas.microsoft.com/office/drawing/2014/main" id="{5D5E4A3A-F3D5-4145-BFFD-761D4DE08496}"/>
                  </a:ext>
                </a:extLst>
              </p:cNvPr>
              <p:cNvSpPr txBox="1"/>
              <p:nvPr/>
            </p:nvSpPr>
            <p:spPr>
              <a:xfrm>
                <a:off x="1353962" y="1286209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2" name="תיבת טקסט 51">
                <a:extLst>
                  <a:ext uri="{FF2B5EF4-FFF2-40B4-BE49-F238E27FC236}">
                    <a16:creationId xmlns:a16="http://schemas.microsoft.com/office/drawing/2014/main" id="{5D5E4A3A-F3D5-4145-BFFD-761D4DE0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62" y="1286209"/>
                <a:ext cx="779641" cy="95410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תיבת טקסט 52">
                <a:extLst>
                  <a:ext uri="{FF2B5EF4-FFF2-40B4-BE49-F238E27FC236}">
                    <a16:creationId xmlns:a16="http://schemas.microsoft.com/office/drawing/2014/main" id="{D1D5DEC8-D65B-45CC-8B0D-54BFC5975097}"/>
                  </a:ext>
                </a:extLst>
              </p:cNvPr>
              <p:cNvSpPr txBox="1"/>
              <p:nvPr/>
            </p:nvSpPr>
            <p:spPr>
              <a:xfrm>
                <a:off x="1948750" y="1207171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3" name="תיבת טקסט 52">
                <a:extLst>
                  <a:ext uri="{FF2B5EF4-FFF2-40B4-BE49-F238E27FC236}">
                    <a16:creationId xmlns:a16="http://schemas.microsoft.com/office/drawing/2014/main" id="{D1D5DEC8-D65B-45CC-8B0D-54BFC597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50" y="1207171"/>
                <a:ext cx="779641" cy="95410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B1AB1DAC-3964-4945-A529-7647C2D6CB87}"/>
                  </a:ext>
                </a:extLst>
              </p:cNvPr>
              <p:cNvSpPr txBox="1"/>
              <p:nvPr/>
            </p:nvSpPr>
            <p:spPr>
              <a:xfrm>
                <a:off x="2742954" y="1224959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4" name="תיבת טקסט 53">
                <a:extLst>
                  <a:ext uri="{FF2B5EF4-FFF2-40B4-BE49-F238E27FC236}">
                    <a16:creationId xmlns:a16="http://schemas.microsoft.com/office/drawing/2014/main" id="{B1AB1DAC-3964-4945-A529-7647C2D6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954" y="1224959"/>
                <a:ext cx="779641" cy="95410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תיבת טקסט 54">
                <a:extLst>
                  <a:ext uri="{FF2B5EF4-FFF2-40B4-BE49-F238E27FC236}">
                    <a16:creationId xmlns:a16="http://schemas.microsoft.com/office/drawing/2014/main" id="{589C412F-5A99-4B46-9C3A-F15268709263}"/>
                  </a:ext>
                </a:extLst>
              </p:cNvPr>
              <p:cNvSpPr txBox="1"/>
              <p:nvPr/>
            </p:nvSpPr>
            <p:spPr>
              <a:xfrm>
                <a:off x="3839936" y="1268725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5" name="תיבת טקסט 54">
                <a:extLst>
                  <a:ext uri="{FF2B5EF4-FFF2-40B4-BE49-F238E27FC236}">
                    <a16:creationId xmlns:a16="http://schemas.microsoft.com/office/drawing/2014/main" id="{589C412F-5A99-4B46-9C3A-F15268709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936" y="1268725"/>
                <a:ext cx="779641" cy="95410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85410942-5A86-4277-B6FE-50DFE6F88742}"/>
                  </a:ext>
                </a:extLst>
              </p:cNvPr>
              <p:cNvSpPr txBox="1"/>
              <p:nvPr/>
            </p:nvSpPr>
            <p:spPr>
              <a:xfrm>
                <a:off x="4557929" y="1232637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6" name="תיבת טקסט 55">
                <a:extLst>
                  <a:ext uri="{FF2B5EF4-FFF2-40B4-BE49-F238E27FC236}">
                    <a16:creationId xmlns:a16="http://schemas.microsoft.com/office/drawing/2014/main" id="{85410942-5A86-4277-B6FE-50DFE6F88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929" y="1232637"/>
                <a:ext cx="779641" cy="95410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A836EDEB-D074-40C2-91A7-2A2B44E93560}"/>
                  </a:ext>
                </a:extLst>
              </p:cNvPr>
              <p:cNvSpPr txBox="1"/>
              <p:nvPr/>
            </p:nvSpPr>
            <p:spPr>
              <a:xfrm>
                <a:off x="5264892" y="1215916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7" name="תיבת טקסט 56">
                <a:extLst>
                  <a:ext uri="{FF2B5EF4-FFF2-40B4-BE49-F238E27FC236}">
                    <a16:creationId xmlns:a16="http://schemas.microsoft.com/office/drawing/2014/main" id="{A836EDEB-D074-40C2-91A7-2A2B44E93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892" y="1215916"/>
                <a:ext cx="779641" cy="95410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תיבת טקסט 57">
                <a:extLst>
                  <a:ext uri="{FF2B5EF4-FFF2-40B4-BE49-F238E27FC236}">
                    <a16:creationId xmlns:a16="http://schemas.microsoft.com/office/drawing/2014/main" id="{FBC99030-E7D8-4C50-B0AB-8D19026A1BD0}"/>
                  </a:ext>
                </a:extLst>
              </p:cNvPr>
              <p:cNvSpPr txBox="1"/>
              <p:nvPr/>
            </p:nvSpPr>
            <p:spPr>
              <a:xfrm>
                <a:off x="5991048" y="1224026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8" name="תיבת טקסט 57">
                <a:extLst>
                  <a:ext uri="{FF2B5EF4-FFF2-40B4-BE49-F238E27FC236}">
                    <a16:creationId xmlns:a16="http://schemas.microsoft.com/office/drawing/2014/main" id="{FBC99030-E7D8-4C50-B0AB-8D19026A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48" y="1224026"/>
                <a:ext cx="779641" cy="95410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C8290E98-8626-4E91-BC25-00FB2E410DEB}"/>
                  </a:ext>
                </a:extLst>
              </p:cNvPr>
              <p:cNvSpPr txBox="1"/>
              <p:nvPr/>
            </p:nvSpPr>
            <p:spPr>
              <a:xfrm>
                <a:off x="6632290" y="1207171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C8290E98-8626-4E91-BC25-00FB2E410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290" y="1207171"/>
                <a:ext cx="779641" cy="95410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תיבת טקסט 59">
                <a:extLst>
                  <a:ext uri="{FF2B5EF4-FFF2-40B4-BE49-F238E27FC236}">
                    <a16:creationId xmlns:a16="http://schemas.microsoft.com/office/drawing/2014/main" id="{C8093CA5-BA69-4027-A41F-3FD52784B229}"/>
                  </a:ext>
                </a:extLst>
              </p:cNvPr>
              <p:cNvSpPr txBox="1"/>
              <p:nvPr/>
            </p:nvSpPr>
            <p:spPr>
              <a:xfrm>
                <a:off x="5127482" y="384923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60" name="תיבת טקסט 59">
                <a:extLst>
                  <a:ext uri="{FF2B5EF4-FFF2-40B4-BE49-F238E27FC236}">
                    <a16:creationId xmlns:a16="http://schemas.microsoft.com/office/drawing/2014/main" id="{C8093CA5-BA69-4027-A41F-3FD52784B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82" y="384923"/>
                <a:ext cx="779641" cy="95410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תיבת טקסט 60">
                <a:extLst>
                  <a:ext uri="{FF2B5EF4-FFF2-40B4-BE49-F238E27FC236}">
                    <a16:creationId xmlns:a16="http://schemas.microsoft.com/office/drawing/2014/main" id="{0CBCA402-2C63-4904-A522-5C71EE335E3A}"/>
                  </a:ext>
                </a:extLst>
              </p:cNvPr>
              <p:cNvSpPr txBox="1"/>
              <p:nvPr/>
            </p:nvSpPr>
            <p:spPr>
              <a:xfrm>
                <a:off x="8843199" y="1215917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61" name="תיבת טקסט 60">
                <a:extLst>
                  <a:ext uri="{FF2B5EF4-FFF2-40B4-BE49-F238E27FC236}">
                    <a16:creationId xmlns:a16="http://schemas.microsoft.com/office/drawing/2014/main" id="{0CBCA402-2C63-4904-A522-5C71EE335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99" y="1215917"/>
                <a:ext cx="779641" cy="95410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תיבת טקסט 61">
                <a:extLst>
                  <a:ext uri="{FF2B5EF4-FFF2-40B4-BE49-F238E27FC236}">
                    <a16:creationId xmlns:a16="http://schemas.microsoft.com/office/drawing/2014/main" id="{DA6BC538-1C02-4ABC-9D78-8B9EAA9CDE17}"/>
                  </a:ext>
                </a:extLst>
              </p:cNvPr>
              <p:cNvSpPr txBox="1"/>
              <p:nvPr/>
            </p:nvSpPr>
            <p:spPr>
              <a:xfrm>
                <a:off x="8123206" y="1258330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62" name="תיבת טקסט 61">
                <a:extLst>
                  <a:ext uri="{FF2B5EF4-FFF2-40B4-BE49-F238E27FC236}">
                    <a16:creationId xmlns:a16="http://schemas.microsoft.com/office/drawing/2014/main" id="{DA6BC538-1C02-4ABC-9D78-8B9EAA9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06" y="1258330"/>
                <a:ext cx="779641" cy="95410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תיבת טקסט 62">
                <a:extLst>
                  <a:ext uri="{FF2B5EF4-FFF2-40B4-BE49-F238E27FC236}">
                    <a16:creationId xmlns:a16="http://schemas.microsoft.com/office/drawing/2014/main" id="{0299F4AE-3824-4940-A6C3-D0B91A2E2D58}"/>
                  </a:ext>
                </a:extLst>
              </p:cNvPr>
              <p:cNvSpPr txBox="1"/>
              <p:nvPr/>
            </p:nvSpPr>
            <p:spPr>
              <a:xfrm>
                <a:off x="9542315" y="1188779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63" name="תיבת טקסט 62">
                <a:extLst>
                  <a:ext uri="{FF2B5EF4-FFF2-40B4-BE49-F238E27FC236}">
                    <a16:creationId xmlns:a16="http://schemas.microsoft.com/office/drawing/2014/main" id="{0299F4AE-3824-4940-A6C3-D0B91A2E2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315" y="1188779"/>
                <a:ext cx="779641" cy="95410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35D47C9C-B5A5-45F2-9DAF-3152B540450E}"/>
                  </a:ext>
                </a:extLst>
              </p:cNvPr>
              <p:cNvSpPr txBox="1"/>
              <p:nvPr/>
            </p:nvSpPr>
            <p:spPr>
              <a:xfrm>
                <a:off x="10143404" y="1276661"/>
                <a:ext cx="779641" cy="9541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he-IL" sz="5600" dirty="0"/>
              </a:p>
            </p:txBody>
          </p:sp>
        </mc:Choice>
        <mc:Fallback xmlns="">
          <p:sp>
            <p:nvSpPr>
              <p:cNvPr id="47" name="תיבת טקסט 46">
                <a:extLst>
                  <a:ext uri="{FF2B5EF4-FFF2-40B4-BE49-F238E27FC236}">
                    <a16:creationId xmlns:a16="http://schemas.microsoft.com/office/drawing/2014/main" id="{35D47C9C-B5A5-45F2-9DAF-3152B5404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04" y="1276661"/>
                <a:ext cx="779641" cy="954107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42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500"/>
                            </p:stCondLst>
                            <p:childTnLst>
                              <p:par>
                                <p:cTn id="158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000"/>
                            </p:stCondLst>
                            <p:childTnLst>
                              <p:par>
                                <p:cTn id="167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9500"/>
                            </p:stCondLst>
                            <p:childTnLst>
                              <p:par>
                                <p:cTn id="176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5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9" grpId="0"/>
      <p:bldP spid="40" grpId="0"/>
      <p:bldP spid="41" grpId="0"/>
      <p:bldP spid="42" grpId="0"/>
      <p:bldP spid="43" grpId="1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תמונה 23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D925F651-5A2F-4D60-AE1D-B399C8B34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49552" y="2791322"/>
            <a:ext cx="3347269" cy="1053905"/>
          </a:xfrm>
          <a:prstGeom prst="rect">
            <a:avLst/>
          </a:prstGeom>
        </p:spPr>
      </p:pic>
      <p:pic>
        <p:nvPicPr>
          <p:cNvPr id="22" name="תמונה 21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61B17527-64BE-48B0-ABA0-EE3EC95B9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5919" y="4345048"/>
            <a:ext cx="3347269" cy="1189539"/>
          </a:xfrm>
          <a:prstGeom prst="rect">
            <a:avLst/>
          </a:prstGeom>
        </p:spPr>
      </p:pic>
      <p:pic>
        <p:nvPicPr>
          <p:cNvPr id="21" name="תמונה 20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1A923057-0D8D-470F-BEA2-80884D82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60584" y="2121885"/>
            <a:ext cx="2623649" cy="1281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5430D51-BB27-4515-B63B-D7CFEC58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Presentation Flow</a:t>
            </a:r>
            <a:endParaRPr lang="he-IL" dirty="0"/>
          </a:p>
        </p:txBody>
      </p:sp>
      <p:pic>
        <p:nvPicPr>
          <p:cNvPr id="5" name="מציין מיקום תוכן 4" descr="תמונה שמכילה מחשב נישא, מחשב&#10;&#10;התיאור נוצר באופן אוטומטי">
            <a:extLst>
              <a:ext uri="{FF2B5EF4-FFF2-40B4-BE49-F238E27FC236}">
                <a16:creationId xmlns:a16="http://schemas.microsoft.com/office/drawing/2014/main" id="{9AF84725-A4F6-4FBE-A4B6-3E010CC31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6253" y="2186000"/>
            <a:ext cx="1876759" cy="846963"/>
          </a:xfrm>
        </p:spPr>
      </p:pic>
      <p:pic>
        <p:nvPicPr>
          <p:cNvPr id="12" name="תמונה 11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3C162EB9-BBDC-4268-8A31-A0C0F7D3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1840" y="2088635"/>
            <a:ext cx="2142186" cy="759958"/>
          </a:xfrm>
          <a:prstGeom prst="rect">
            <a:avLst/>
          </a:prstGeom>
        </p:spPr>
      </p:pic>
      <p:pic>
        <p:nvPicPr>
          <p:cNvPr id="14" name="מציין מיקום תוכן 4" descr="תמונה שמכילה מחשב נישא, מחשב&#10;&#10;התיאור נוצר באופן אוטומטי">
            <a:extLst>
              <a:ext uri="{FF2B5EF4-FFF2-40B4-BE49-F238E27FC236}">
                <a16:creationId xmlns:a16="http://schemas.microsoft.com/office/drawing/2014/main" id="{7109099C-AA1E-4BD5-ABC7-6E4278F6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5044" y="2617818"/>
            <a:ext cx="1876759" cy="846963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9041C117-9F4E-423B-8B5C-D9DF66291934}"/>
              </a:ext>
            </a:extLst>
          </p:cNvPr>
          <p:cNvSpPr/>
          <p:nvPr/>
        </p:nvSpPr>
        <p:spPr>
          <a:xfrm>
            <a:off x="4315931" y="2029912"/>
            <a:ext cx="271295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Encryption?</a:t>
            </a:r>
            <a:endParaRPr lang="he-IL" sz="36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692EEACF-F7F0-47DC-9BD3-E3A82BFC5923}"/>
              </a:ext>
            </a:extLst>
          </p:cNvPr>
          <p:cNvSpPr/>
          <p:nvPr/>
        </p:nvSpPr>
        <p:spPr>
          <a:xfrm>
            <a:off x="1105241" y="2161265"/>
            <a:ext cx="1305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How?</a:t>
            </a:r>
            <a:endParaRPr lang="he-IL" sz="36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CA3725B1-DB76-4C21-80C4-7229071C7D0A}"/>
              </a:ext>
            </a:extLst>
          </p:cNvPr>
          <p:cNvSpPr/>
          <p:nvPr/>
        </p:nvSpPr>
        <p:spPr>
          <a:xfrm>
            <a:off x="8635169" y="2991954"/>
            <a:ext cx="35365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Application</a:t>
            </a:r>
            <a:endParaRPr lang="he-IL" sz="36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D271FA8D-6035-424A-B210-EE393197D0A1}"/>
              </a:ext>
            </a:extLst>
          </p:cNvPr>
          <p:cNvSpPr/>
          <p:nvPr/>
        </p:nvSpPr>
        <p:spPr>
          <a:xfrm>
            <a:off x="6028836" y="4421156"/>
            <a:ext cx="3212279" cy="11895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Cryptographic </a:t>
            </a:r>
          </a:p>
          <a:p>
            <a:pPr algn="ctr"/>
            <a:r>
              <a:rPr lang="en-GB" sz="36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he-IL" sz="36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מציין מיקום תוכן 4" descr="תמונה שמכילה מחשב נישא, מחשב&#10;&#10;התיאור נוצר באופן אוטומטי">
            <a:extLst>
              <a:ext uri="{FF2B5EF4-FFF2-40B4-BE49-F238E27FC236}">
                <a16:creationId xmlns:a16="http://schemas.microsoft.com/office/drawing/2014/main" id="{530D3118-8179-4CA7-A174-1EE46CED9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9945924">
            <a:off x="8996575" y="3951224"/>
            <a:ext cx="1876759" cy="846963"/>
          </a:xfrm>
          <a:prstGeom prst="rect">
            <a:avLst/>
          </a:prstGeom>
        </p:spPr>
      </p:pic>
      <p:pic>
        <p:nvPicPr>
          <p:cNvPr id="25" name="תמונה 24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33090F93-DBF3-4DCD-BC7C-78910F762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7250" y="5082410"/>
            <a:ext cx="2979163" cy="938005"/>
          </a:xfrm>
          <a:prstGeom prst="rect">
            <a:avLst/>
          </a:prstGeom>
        </p:spPr>
      </p:pic>
      <p:pic>
        <p:nvPicPr>
          <p:cNvPr id="26" name="מציין מיקום תוכן 4" descr="תמונה שמכילה מחשב נישא, מחשב&#10;&#10;התיאור נוצר באופן אוטומטי">
            <a:extLst>
              <a:ext uri="{FF2B5EF4-FFF2-40B4-BE49-F238E27FC236}">
                <a16:creationId xmlns:a16="http://schemas.microsoft.com/office/drawing/2014/main" id="{CF545786-A054-4020-9083-109BFE469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260799">
            <a:off x="4054529" y="4891996"/>
            <a:ext cx="1876759" cy="846963"/>
          </a:xfrm>
          <a:prstGeom prst="rect">
            <a:avLst/>
          </a:prstGeom>
        </p:spPr>
      </p:pic>
      <p:sp>
        <p:nvSpPr>
          <p:cNvPr id="28" name="מלבן 27">
            <a:extLst>
              <a:ext uri="{FF2B5EF4-FFF2-40B4-BE49-F238E27FC236}">
                <a16:creationId xmlns:a16="http://schemas.microsoft.com/office/drawing/2014/main" id="{99CA223A-DCE3-4E8C-9880-BECB2BFAE1A9}"/>
              </a:ext>
            </a:extLst>
          </p:cNvPr>
          <p:cNvSpPr/>
          <p:nvPr/>
        </p:nvSpPr>
        <p:spPr>
          <a:xfrm>
            <a:off x="1331228" y="5231825"/>
            <a:ext cx="27712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Summing Up</a:t>
            </a:r>
            <a:endParaRPr lang="he-IL" sz="36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2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 rtl="0"/>
            <a:r>
              <a:rPr lang="en-GB" dirty="0"/>
              <a:t>How?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E58E3C-CF04-44E1-9BCA-FA79A0AA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9" y="1818736"/>
            <a:ext cx="11826022" cy="658065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3600" dirty="0"/>
              <a:t>                  Android Studio                        Firebase</a:t>
            </a:r>
          </a:p>
        </p:txBody>
      </p:sp>
      <p:pic>
        <p:nvPicPr>
          <p:cNvPr id="8" name="תמונה 7" descr="תמונה שמכילה חדר, שעון&#10;&#10;התיאור נוצר באופן אוטומטי">
            <a:extLst>
              <a:ext uri="{FF2B5EF4-FFF2-40B4-BE49-F238E27FC236}">
                <a16:creationId xmlns:a16="http://schemas.microsoft.com/office/drawing/2014/main" id="{477A3A6B-F217-4401-995C-EBCA0507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4210" y="2604850"/>
            <a:ext cx="3290636" cy="329063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D8CE3B0-5641-47C6-8BC9-4A4093AA3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7118764" y="2476801"/>
            <a:ext cx="2438400" cy="32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 rtl="0"/>
            <a:r>
              <a:rPr lang="en-GB" sz="4400" dirty="0"/>
              <a:t>Android Studio</a:t>
            </a:r>
            <a:endParaRPr lang="he-IL" sz="4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E58E3C-CF04-44E1-9BCA-FA79A0AA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2" y="1690688"/>
            <a:ext cx="10490283" cy="4351338"/>
          </a:xfrm>
        </p:spPr>
        <p:txBody>
          <a:bodyPr/>
          <a:lstStyle/>
          <a:p>
            <a:pPr algn="l" rtl="0"/>
            <a:endParaRPr lang="en-GB" dirty="0"/>
          </a:p>
          <a:p>
            <a:pPr algn="l" rtl="0"/>
            <a:r>
              <a:rPr lang="en-GB" dirty="0"/>
              <a:t>The official IDE (Integrated Development Environment)</a:t>
            </a:r>
          </a:p>
          <a:p>
            <a:pPr marL="0" indent="0" algn="l" rtl="0">
              <a:buNone/>
            </a:pPr>
            <a:r>
              <a:rPr lang="en-GB" dirty="0"/>
              <a:t>   for Android development</a:t>
            </a:r>
          </a:p>
          <a:p>
            <a:pPr marL="0" indent="0" algn="l" rtl="0">
              <a:buNone/>
            </a:pPr>
            <a:endParaRPr lang="en-GB" dirty="0"/>
          </a:p>
          <a:p>
            <a:pPr algn="l" rtl="0"/>
            <a:r>
              <a:rPr lang="en-GB" dirty="0"/>
              <a:t>Works with Java / Kotlin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pic>
        <p:nvPicPr>
          <p:cNvPr id="8" name="תמונה 7" descr="תמונה שמכילה חדר, שעון&#10;&#10;התיאור נוצר באופן אוטומטי">
            <a:extLst>
              <a:ext uri="{FF2B5EF4-FFF2-40B4-BE49-F238E27FC236}">
                <a16:creationId xmlns:a16="http://schemas.microsoft.com/office/drawing/2014/main" id="{477A3A6B-F217-4401-995C-EBCA0507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03692" y="2751390"/>
            <a:ext cx="3290636" cy="329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1CFD5D9C-21AA-4A9B-B313-197708D2C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0110" r="26964" b="28917"/>
          <a:stretch/>
        </p:blipFill>
        <p:spPr>
          <a:xfrm>
            <a:off x="8202707" y="2315696"/>
            <a:ext cx="2438400" cy="3293978"/>
          </a:xfrm>
          <a:prstGeom prst="rect">
            <a:avLst/>
          </a:prstGeom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A9C49AB-666E-44C5-B518-B4C03479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2" y="1690688"/>
            <a:ext cx="10748684" cy="4351338"/>
          </a:xfrm>
        </p:spPr>
        <p:txBody>
          <a:bodyPr/>
          <a:lstStyle/>
          <a:p>
            <a:pPr algn="l" rtl="0"/>
            <a:r>
              <a:rPr lang="en-GB" dirty="0"/>
              <a:t>BaaS (Backend as a Service)</a:t>
            </a:r>
          </a:p>
          <a:p>
            <a:pPr algn="l" rtl="0"/>
            <a:endParaRPr lang="en-GB" dirty="0"/>
          </a:p>
          <a:p>
            <a:pPr algn="l" rtl="0"/>
            <a:r>
              <a:rPr lang="en-GB" dirty="0"/>
              <a:t>Provides: </a:t>
            </a:r>
          </a:p>
          <a:p>
            <a:pPr lvl="1" algn="l" rtl="0"/>
            <a:r>
              <a:rPr lang="en-GB" dirty="0"/>
              <a:t>Authentication</a:t>
            </a:r>
          </a:p>
          <a:p>
            <a:pPr lvl="1" algn="l" rtl="0"/>
            <a:r>
              <a:rPr lang="en-GB" dirty="0"/>
              <a:t>Realtime database</a:t>
            </a:r>
          </a:p>
          <a:p>
            <a:pPr lvl="1" algn="l" rtl="0"/>
            <a:r>
              <a:rPr lang="en-GB" dirty="0"/>
              <a:t>Cloud storage</a:t>
            </a:r>
          </a:p>
          <a:p>
            <a:pPr lvl="1" algn="l" rtl="0"/>
            <a:r>
              <a:rPr lang="en-GB" dirty="0"/>
              <a:t>Cloud messaging</a:t>
            </a:r>
          </a:p>
          <a:p>
            <a:pPr algn="l" rtl="0"/>
            <a:endParaRPr lang="en-GB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592B3082-ED0A-432F-B3D2-5C8632F8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 rtl="0"/>
            <a:r>
              <a:rPr lang="en-GB" sz="4400" dirty="0"/>
              <a:t>Firebase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188210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GB" dirty="0"/>
              <a:t>Why Encryption?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DE58E3C-CF04-44E1-9BCA-FA79A0AA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GB" dirty="0"/>
              <a:t>Protect personal information</a:t>
            </a:r>
          </a:p>
          <a:p>
            <a:pPr marL="0" indent="0" algn="l" rtl="0">
              <a:buNone/>
            </a:pPr>
            <a:endParaRPr lang="en-GB" dirty="0"/>
          </a:p>
          <a:p>
            <a:pPr algn="l" rtl="0"/>
            <a:r>
              <a:rPr lang="en-GB" dirty="0"/>
              <a:t>Prevent impersonating </a:t>
            </a:r>
            <a:endParaRPr lang="he-IL" dirty="0"/>
          </a:p>
        </p:txBody>
      </p:sp>
      <p:pic>
        <p:nvPicPr>
          <p:cNvPr id="5" name="תמונה 4" descr="תמונה שמכילה בניין, אור, מזון&#10;&#10;התיאור נוצר באופן אוטומטי">
            <a:extLst>
              <a:ext uri="{FF2B5EF4-FFF2-40B4-BE49-F238E27FC236}">
                <a16:creationId xmlns:a16="http://schemas.microsoft.com/office/drawing/2014/main" id="{AF20BCC2-3CEF-4283-8CFF-FE77B718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6900" y="2002164"/>
            <a:ext cx="5331014" cy="399826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1C859F0-A782-40DA-B829-EE80809BD4A2}"/>
              </a:ext>
            </a:extLst>
          </p:cNvPr>
          <p:cNvSpPr txBox="1"/>
          <p:nvPr/>
        </p:nvSpPr>
        <p:spPr>
          <a:xfrm>
            <a:off x="1524000" y="6858000"/>
            <a:ext cx="9144000" cy="2308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900">
                <a:hlinkClick r:id="rId3" tooltip="http://www.gilligangroupinc.com/improve-cyber-security-cost-effectivly/"/>
              </a:rPr>
              <a:t>תמונה זו</a:t>
            </a:r>
            <a:r>
              <a:rPr lang="he-IL" sz="900"/>
              <a:t> מאת מחבר לא ידוע ניתן ברשיון במסגרת </a:t>
            </a:r>
            <a:r>
              <a:rPr lang="he-IL" sz="900">
                <a:hlinkClick r:id="rId4" tooltip="https://creativecommons.org/licenses/by/3.0/"/>
              </a:rPr>
              <a:t>CC BY</a:t>
            </a:r>
            <a:endParaRPr lang="he-IL" sz="900"/>
          </a:p>
        </p:txBody>
      </p:sp>
    </p:spTree>
    <p:extLst>
      <p:ext uri="{BB962C8B-B14F-4D97-AF65-F5344CB8AC3E}">
        <p14:creationId xmlns:p14="http://schemas.microsoft.com/office/powerpoint/2010/main" val="154858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8A11C8-4E0B-4BA0-BCD1-95EDAB47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 rtl="0"/>
            <a:r>
              <a:rPr lang="en-GB" dirty="0"/>
              <a:t>The Application</a:t>
            </a:r>
            <a:endParaRPr lang="he-IL" dirty="0"/>
          </a:p>
        </p:txBody>
      </p:sp>
      <p:pic>
        <p:nvPicPr>
          <p:cNvPr id="11" name="תמונה 1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169E746E-48CD-4681-8048-CDD65FEC0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88"/>
          <a:stretch/>
        </p:blipFill>
        <p:spPr>
          <a:xfrm>
            <a:off x="7551175" y="1533831"/>
            <a:ext cx="3891797" cy="5072825"/>
          </a:xfrm>
          <a:prstGeom prst="rect">
            <a:avLst/>
          </a:prstGeom>
        </p:spPr>
      </p:pic>
      <p:sp>
        <p:nvSpPr>
          <p:cNvPr id="13" name="מציין מיקום תוכן 12">
            <a:extLst>
              <a:ext uri="{FF2B5EF4-FFF2-40B4-BE49-F238E27FC236}">
                <a16:creationId xmlns:a16="http://schemas.microsoft.com/office/drawing/2014/main" id="{AF61FB49-0EBE-44DC-995F-E1AD97207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605265" cy="4351338"/>
          </a:xfrm>
        </p:spPr>
        <p:txBody>
          <a:bodyPr>
            <a:normAutofit/>
          </a:bodyPr>
          <a:lstStyle/>
          <a:p>
            <a:pPr algn="l" rtl="0"/>
            <a:r>
              <a:rPr lang="en-GB" sz="3600" dirty="0"/>
              <a:t>Register and login</a:t>
            </a:r>
          </a:p>
          <a:p>
            <a:pPr marL="0" indent="0" algn="l" rtl="0">
              <a:buNone/>
            </a:pPr>
            <a:endParaRPr lang="en-GB" sz="3600" dirty="0"/>
          </a:p>
          <a:p>
            <a:pPr algn="l" rtl="0"/>
            <a:r>
              <a:rPr lang="en-GB" sz="3600" dirty="0"/>
              <a:t>Search users</a:t>
            </a:r>
          </a:p>
          <a:p>
            <a:pPr marL="0" indent="0" algn="l" rtl="0">
              <a:buNone/>
            </a:pPr>
            <a:endParaRPr lang="en-GB" sz="3600" dirty="0"/>
          </a:p>
          <a:p>
            <a:pPr algn="l" rtl="0"/>
            <a:r>
              <a:rPr lang="en-GB" sz="3600" dirty="0"/>
              <a:t>Active chats appear</a:t>
            </a:r>
          </a:p>
          <a:p>
            <a:pPr marL="0" indent="0" algn="l" rtl="0">
              <a:buNone/>
            </a:pP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76900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2ACA63EA-5D3E-4457-BC57-1E783D3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74" y="817361"/>
            <a:ext cx="2758380" cy="5672759"/>
          </a:xfrm>
          <a:prstGeom prst="rect">
            <a:avLst/>
          </a:prstGeom>
        </p:spPr>
      </p:pic>
      <p:pic>
        <p:nvPicPr>
          <p:cNvPr id="10" name="מציין מיקום תוכן 9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150AF3A7-CC5D-4238-B65F-3526822E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6"/>
          <a:stretch/>
        </p:blipFill>
        <p:spPr>
          <a:xfrm>
            <a:off x="463675" y="817361"/>
            <a:ext cx="3239089" cy="5672759"/>
          </a:xfrm>
        </p:spPr>
      </p:pic>
      <p:pic>
        <p:nvPicPr>
          <p:cNvPr id="3" name="תמונה 2" descr="תמונה שמכילה צילום מסך, שעון&#10;&#10;התיאור נוצר באופן אוטומטי">
            <a:extLst>
              <a:ext uri="{FF2B5EF4-FFF2-40B4-BE49-F238E27FC236}">
                <a16:creationId xmlns:a16="http://schemas.microsoft.com/office/drawing/2014/main" id="{834ABD85-80CA-4D41-A546-A1C1F5464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29" y="820116"/>
            <a:ext cx="2758380" cy="56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4" descr="תמונה שמכילה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E559AF00-B642-438E-8279-FA1160BB4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" b="18654"/>
          <a:stretch/>
        </p:blipFill>
        <p:spPr>
          <a:xfrm>
            <a:off x="1610256" y="367667"/>
            <a:ext cx="3718827" cy="6122665"/>
          </a:xfrm>
          <a:prstGeom prst="rect">
            <a:avLst/>
          </a:prstGeom>
        </p:spPr>
      </p:pic>
      <p:pic>
        <p:nvPicPr>
          <p:cNvPr id="8" name="תמונה 7" descr="תמונה שמכילה לוח מקשים, מחשב&#10;&#10;התיאור נוצר באופן אוטומטי">
            <a:extLst>
              <a:ext uri="{FF2B5EF4-FFF2-40B4-BE49-F238E27FC236}">
                <a16:creationId xmlns:a16="http://schemas.microsoft.com/office/drawing/2014/main" id="{1ABEA397-8E74-45D6-9201-B606977D2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" b="18655"/>
          <a:stretch/>
        </p:blipFill>
        <p:spPr>
          <a:xfrm>
            <a:off x="6286946" y="367669"/>
            <a:ext cx="3718827" cy="61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1654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ומק">
  <a:themeElements>
    <a:clrScheme name="עומק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עומק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ומק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7721</TotalTime>
  <Words>507</Words>
  <Application>Microsoft Office PowerPoint</Application>
  <PresentationFormat>מסך רחב</PresentationFormat>
  <Paragraphs>191</Paragraphs>
  <Slides>19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Corbel</vt:lpstr>
      <vt:lpstr>Wingdings 2</vt:lpstr>
      <vt:lpstr>HDOfficeLightV0</vt:lpstr>
      <vt:lpstr>עומק</vt:lpstr>
      <vt:lpstr>Data Security &amp; Cryptology</vt:lpstr>
      <vt:lpstr>Presentation Flow</vt:lpstr>
      <vt:lpstr>How?</vt:lpstr>
      <vt:lpstr>Android Studio</vt:lpstr>
      <vt:lpstr>Firebase</vt:lpstr>
      <vt:lpstr>Why Encryption?</vt:lpstr>
      <vt:lpstr>The Application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Triple DES </vt:lpstr>
      <vt:lpstr>Triple DES – strength</vt:lpstr>
      <vt:lpstr>CBC mode</vt:lpstr>
      <vt:lpstr>RSA </vt:lpstr>
      <vt:lpstr>Digital Signature Model</vt:lpstr>
      <vt:lpstr>Summing Up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אבטחת מידע וקריפטולוגיה</dc:title>
  <dc:creator>Linoy</dc:creator>
  <cp:lastModifiedBy>נאור אוחנה</cp:lastModifiedBy>
  <cp:revision>124</cp:revision>
  <dcterms:created xsi:type="dcterms:W3CDTF">2020-06-10T10:29:12Z</dcterms:created>
  <dcterms:modified xsi:type="dcterms:W3CDTF">2020-06-16T16:15:10Z</dcterms:modified>
</cp:coreProperties>
</file>